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media/image3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5"/>
  </p:notesMasterIdLst>
  <p:handoutMasterIdLst>
    <p:handoutMasterId r:id="rId46"/>
  </p:handoutMasterIdLst>
  <p:sldIdLst>
    <p:sldId id="257" r:id="rId4"/>
    <p:sldId id="293" r:id="rId6"/>
    <p:sldId id="297" r:id="rId7"/>
    <p:sldId id="302" r:id="rId8"/>
    <p:sldId id="397" r:id="rId9"/>
    <p:sldId id="288" r:id="rId10"/>
    <p:sldId id="319" r:id="rId11"/>
    <p:sldId id="320" r:id="rId12"/>
    <p:sldId id="321" r:id="rId13"/>
    <p:sldId id="323" r:id="rId14"/>
    <p:sldId id="324" r:id="rId15"/>
    <p:sldId id="326" r:id="rId16"/>
    <p:sldId id="467" r:id="rId17"/>
    <p:sldId id="468" r:id="rId18"/>
    <p:sldId id="470" r:id="rId19"/>
    <p:sldId id="471" r:id="rId20"/>
    <p:sldId id="472" r:id="rId21"/>
    <p:sldId id="473" r:id="rId22"/>
    <p:sldId id="474" r:id="rId23"/>
    <p:sldId id="475" r:id="rId24"/>
    <p:sldId id="477" r:id="rId25"/>
    <p:sldId id="476" r:id="rId26"/>
    <p:sldId id="478" r:id="rId27"/>
    <p:sldId id="479" r:id="rId28"/>
    <p:sldId id="480" r:id="rId29"/>
    <p:sldId id="484" r:id="rId30"/>
    <p:sldId id="486" r:id="rId31"/>
    <p:sldId id="487" r:id="rId32"/>
    <p:sldId id="481" r:id="rId33"/>
    <p:sldId id="482" r:id="rId34"/>
    <p:sldId id="483" r:id="rId35"/>
    <p:sldId id="488" r:id="rId36"/>
    <p:sldId id="489" r:id="rId37"/>
    <p:sldId id="490" r:id="rId38"/>
    <p:sldId id="493" r:id="rId39"/>
    <p:sldId id="494" r:id="rId40"/>
    <p:sldId id="495" r:id="rId41"/>
    <p:sldId id="497" r:id="rId42"/>
    <p:sldId id="498" r:id="rId43"/>
    <p:sldId id="496" r:id="rId44"/>
    <p:sldId id="292" r:id="rId45"/>
  </p:sldIdLst>
  <p:sldSz cx="12192000" cy="6858000"/>
  <p:notesSz cx="6858000" cy="9144000"/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3132"/>
    <a:srgbClr val="D6DCE5"/>
    <a:srgbClr val="EEDDED"/>
    <a:srgbClr val="CEFDFD"/>
    <a:srgbClr val="D1F1FC"/>
    <a:srgbClr val="CFF9FC"/>
    <a:srgbClr val="FFFFFF"/>
    <a:srgbClr val="80D7A7"/>
    <a:srgbClr val="0484B1"/>
    <a:srgbClr val="9952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80" autoAdjust="0"/>
  </p:normalViewPr>
  <p:slideViewPr>
    <p:cSldViewPr snapToGrid="0">
      <p:cViewPr varScale="1">
        <p:scale>
          <a:sx n="70" d="100"/>
          <a:sy n="70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1" Type="http://schemas.openxmlformats.org/officeDocument/2006/relationships/tags" Target="tags/tag86.xml"/><Relationship Id="rId50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49" Type="http://schemas.openxmlformats.org/officeDocument/2006/relationships/tableStyles" Target="tableStyles.xml"/><Relationship Id="rId48" Type="http://schemas.openxmlformats.org/officeDocument/2006/relationships/viewProps" Target="viewProps.xml"/><Relationship Id="rId47" Type="http://schemas.openxmlformats.org/officeDocument/2006/relationships/presProps" Target="presProps.xml"/><Relationship Id="rId46" Type="http://schemas.openxmlformats.org/officeDocument/2006/relationships/handoutMaster" Target="handoutMasters/handoutMaster1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CA7B40-9EB7-4C77-8556-119F053A3BC1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0"/>
      <dgm:spPr/>
    </dgm:pt>
    <dgm:pt modelId="{7166A9DB-20D7-41DA-B6C7-4E91D46FE0EA}">
      <dgm:prSet phldrT="[文本]" phldr="0" custT="1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/>
            <a:t>新建文件</a:t>
          </a:r>
          <a:r>
            <a:rPr lang="zh-CN" altLang="en-US" sz="3200"/>
            <a:t/>
          </a:r>
          <a:endParaRPr lang="zh-CN" altLang="en-US" sz="3200"/>
        </a:p>
      </dgm:t>
    </dgm:pt>
    <dgm:pt modelId="{408890A2-EC03-4CB7-8006-30F7A6F0770D}" cxnId="{D9BE8201-0953-4B11-9C5B-681A1BA6B0A5}" type="parTrans">
      <dgm:prSet/>
      <dgm:spPr/>
    </dgm:pt>
    <dgm:pt modelId="{581D0B67-AC66-4DBF-B99A-8C26BE060068}" cxnId="{D9BE8201-0953-4B11-9C5B-681A1BA6B0A5}" type="sibTrans">
      <dgm:prSet/>
      <dgm:spPr/>
      <dgm:t>
        <a:bodyPr/>
        <a:p>
          <a:endParaRPr lang="zh-CN" altLang="en-US"/>
        </a:p>
      </dgm:t>
    </dgm:pt>
    <dgm:pt modelId="{6185F46A-CE7B-4D19-AD38-021F06F11723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保存文件</a:t>
          </a:r>
          <a:r>
            <a:rPr lang="zh-CN" altLang="en-US"/>
            <a:t/>
          </a:r>
          <a:endParaRPr lang="zh-CN" altLang="en-US"/>
        </a:p>
      </dgm:t>
    </dgm:pt>
    <dgm:pt modelId="{ED707A62-C95F-489D-A288-204A854541E1}" cxnId="{7DBFFDF7-76E1-470C-8D98-FF44FBB950F5}" type="parTrans">
      <dgm:prSet/>
      <dgm:spPr/>
    </dgm:pt>
    <dgm:pt modelId="{209F9C23-F1DF-401B-A4AD-306C9EB4247C}" cxnId="{7DBFFDF7-76E1-470C-8D98-FF44FBB950F5}" type="sibTrans">
      <dgm:prSet/>
      <dgm:spPr/>
      <dgm:t>
        <a:bodyPr/>
        <a:p>
          <a:endParaRPr lang="zh-CN" altLang="en-US"/>
        </a:p>
      </dgm:t>
    </dgm:pt>
    <dgm:pt modelId="{9D4F7890-BC71-471E-AB1B-9F598D752858}">
      <dgm:prSet phldrT="[文本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编译和运行程序</a:t>
          </a:r>
          <a:r>
            <a:rPr lang="zh-CN" altLang="en-US"/>
            <a:t/>
          </a:r>
          <a:endParaRPr lang="zh-CN" altLang="en-US"/>
        </a:p>
      </dgm:t>
    </dgm:pt>
    <dgm:pt modelId="{8A81A9A1-3D17-4B5E-823A-F4C61634A717}" cxnId="{F1F59C05-6FEC-4A62-A0BE-CED756E384BB}" type="parTrans">
      <dgm:prSet/>
      <dgm:spPr/>
    </dgm:pt>
    <dgm:pt modelId="{A02D4AB0-BE01-45C2-BD3E-6766ADB3B021}" cxnId="{F1F59C05-6FEC-4A62-A0BE-CED756E384BB}" type="sibTrans">
      <dgm:prSet/>
      <dgm:spPr/>
    </dgm:pt>
    <dgm:pt modelId="{7E3F7EC5-1729-4088-BB09-36E02E33A0BF}" type="pres">
      <dgm:prSet presAssocID="{A4CA7B40-9EB7-4C77-8556-119F053A3BC1}" presName="linearFlow" presStyleCnt="0">
        <dgm:presLayoutVars>
          <dgm:resizeHandles val="exact"/>
        </dgm:presLayoutVars>
      </dgm:prSet>
      <dgm:spPr/>
    </dgm:pt>
    <dgm:pt modelId="{E17E57AF-0587-449A-A755-B1B96DEF2BD2}" type="pres">
      <dgm:prSet presAssocID="{7166A9DB-20D7-41DA-B6C7-4E91D46FE0EA}" presName="node" presStyleLbl="node1" presStyleIdx="0" presStyleCnt="3">
        <dgm:presLayoutVars>
          <dgm:bulletEnabled val="1"/>
        </dgm:presLayoutVars>
      </dgm:prSet>
      <dgm:spPr/>
    </dgm:pt>
    <dgm:pt modelId="{11477A19-6F59-488F-BD44-5E3FBE8E3386}" type="pres">
      <dgm:prSet presAssocID="{581D0B67-AC66-4DBF-B99A-8C26BE060068}" presName="sibTrans" presStyleLbl="sibTrans2D1" presStyleIdx="0" presStyleCnt="2"/>
      <dgm:spPr/>
    </dgm:pt>
    <dgm:pt modelId="{1FA9844B-FD2C-4DAF-BE12-A8E3C3B7E384}" type="pres">
      <dgm:prSet presAssocID="{581D0B67-AC66-4DBF-B99A-8C26BE060068}" presName="connectorText" presStyleCnt="0"/>
      <dgm:spPr/>
    </dgm:pt>
    <dgm:pt modelId="{353C71C7-5E8B-4565-86BF-B755B524B25E}" type="pres">
      <dgm:prSet presAssocID="{6185F46A-CE7B-4D19-AD38-021F06F11723}" presName="node" presStyleLbl="node1" presStyleIdx="1" presStyleCnt="3">
        <dgm:presLayoutVars>
          <dgm:bulletEnabled val="1"/>
        </dgm:presLayoutVars>
      </dgm:prSet>
      <dgm:spPr/>
    </dgm:pt>
    <dgm:pt modelId="{06ECC167-6368-4F79-84C6-65D90B9BC4A6}" type="pres">
      <dgm:prSet presAssocID="{209F9C23-F1DF-401B-A4AD-306C9EB4247C}" presName="sibTrans" presStyleLbl="sibTrans2D1" presStyleIdx="1" presStyleCnt="2"/>
      <dgm:spPr/>
    </dgm:pt>
    <dgm:pt modelId="{1AF533A8-48F1-4B19-9CD9-5A2DB7199B85}" type="pres">
      <dgm:prSet presAssocID="{209F9C23-F1DF-401B-A4AD-306C9EB4247C}" presName="connectorText" presStyleCnt="0"/>
      <dgm:spPr/>
    </dgm:pt>
    <dgm:pt modelId="{93DEFB83-998E-4F52-9267-01422D869D93}" type="pres">
      <dgm:prSet presAssocID="{9D4F7890-BC71-471E-AB1B-9F598D752858}" presName="node" presStyleLbl="node1" presStyleIdx="2" presStyleCnt="3">
        <dgm:presLayoutVars>
          <dgm:bulletEnabled val="1"/>
        </dgm:presLayoutVars>
      </dgm:prSet>
      <dgm:spPr/>
    </dgm:pt>
  </dgm:ptLst>
  <dgm:cxnLst>
    <dgm:cxn modelId="{D9BE8201-0953-4B11-9C5B-681A1BA6B0A5}" srcId="{A4CA7B40-9EB7-4C77-8556-119F053A3BC1}" destId="{7166A9DB-20D7-41DA-B6C7-4E91D46FE0EA}" srcOrd="0" destOrd="0" parTransId="{408890A2-EC03-4CB7-8006-30F7A6F0770D}" sibTransId="{581D0B67-AC66-4DBF-B99A-8C26BE060068}"/>
    <dgm:cxn modelId="{7DBFFDF7-76E1-470C-8D98-FF44FBB950F5}" srcId="{A4CA7B40-9EB7-4C77-8556-119F053A3BC1}" destId="{6185F46A-CE7B-4D19-AD38-021F06F11723}" srcOrd="1" destOrd="0" parTransId="{ED707A62-C95F-489D-A288-204A854541E1}" sibTransId="{209F9C23-F1DF-401B-A4AD-306C9EB4247C}"/>
    <dgm:cxn modelId="{F1F59C05-6FEC-4A62-A0BE-CED756E384BB}" srcId="{A4CA7B40-9EB7-4C77-8556-119F053A3BC1}" destId="{9D4F7890-BC71-471E-AB1B-9F598D752858}" srcOrd="2" destOrd="0" parTransId="{8A81A9A1-3D17-4B5E-823A-F4C61634A717}" sibTransId="{A02D4AB0-BE01-45C2-BD3E-6766ADB3B021}"/>
    <dgm:cxn modelId="{8B0B67CA-C948-4AC2-A89F-633B9EDAE3FE}" type="presOf" srcId="{A4CA7B40-9EB7-4C77-8556-119F053A3BC1}" destId="{7E3F7EC5-1729-4088-BB09-36E02E33A0BF}" srcOrd="0" destOrd="0" presId="urn:microsoft.com/office/officeart/2005/8/layout/process2"/>
    <dgm:cxn modelId="{71483F20-3911-408A-90C3-5736F09A5E0C}" type="presParOf" srcId="{7E3F7EC5-1729-4088-BB09-36E02E33A0BF}" destId="{E17E57AF-0587-449A-A755-B1B96DEF2BD2}" srcOrd="0" destOrd="0" presId="urn:microsoft.com/office/officeart/2005/8/layout/process2"/>
    <dgm:cxn modelId="{7930297E-3298-448C-A441-9DE3C76D00EB}" type="presOf" srcId="{7166A9DB-20D7-41DA-B6C7-4E91D46FE0EA}" destId="{E17E57AF-0587-449A-A755-B1B96DEF2BD2}" srcOrd="0" destOrd="0" presId="urn:microsoft.com/office/officeart/2005/8/layout/process2"/>
    <dgm:cxn modelId="{18134597-AB8D-44C9-BA1C-19E652EBC37A}" type="presParOf" srcId="{7E3F7EC5-1729-4088-BB09-36E02E33A0BF}" destId="{11477A19-6F59-488F-BD44-5E3FBE8E3386}" srcOrd="1" destOrd="0" presId="urn:microsoft.com/office/officeart/2005/8/layout/process2"/>
    <dgm:cxn modelId="{4F9CDFB8-7286-4E09-A145-2D0CF1F5DD27}" type="presOf" srcId="{581D0B67-AC66-4DBF-B99A-8C26BE060068}" destId="{11477A19-6F59-488F-BD44-5E3FBE8E3386}" srcOrd="0" destOrd="0" presId="urn:microsoft.com/office/officeart/2005/8/layout/process2"/>
    <dgm:cxn modelId="{D34B88A8-1031-4CBD-BE2F-D0B40B342CCE}" type="presParOf" srcId="{11477A19-6F59-488F-BD44-5E3FBE8E3386}" destId="{1FA9844B-FD2C-4DAF-BE12-A8E3C3B7E384}" srcOrd="0" destOrd="1" presId="urn:microsoft.com/office/officeart/2005/8/layout/process2"/>
    <dgm:cxn modelId="{73FDFE6F-321E-4A86-94B2-F22C68240CA6}" type="presOf" srcId="{581D0B67-AC66-4DBF-B99A-8C26BE060068}" destId="{1FA9844B-FD2C-4DAF-BE12-A8E3C3B7E384}" srcOrd="1" destOrd="0" presId="urn:microsoft.com/office/officeart/2005/8/layout/process2"/>
    <dgm:cxn modelId="{DA72F262-77F5-4D18-9709-FB3A7B21B0FC}" type="presParOf" srcId="{7E3F7EC5-1729-4088-BB09-36E02E33A0BF}" destId="{353C71C7-5E8B-4565-86BF-B755B524B25E}" srcOrd="2" destOrd="0" presId="urn:microsoft.com/office/officeart/2005/8/layout/process2"/>
    <dgm:cxn modelId="{C130B132-CA5D-4D5C-8E81-E2DD97DD13B0}" type="presOf" srcId="{6185F46A-CE7B-4D19-AD38-021F06F11723}" destId="{353C71C7-5E8B-4565-86BF-B755B524B25E}" srcOrd="0" destOrd="0" presId="urn:microsoft.com/office/officeart/2005/8/layout/process2"/>
    <dgm:cxn modelId="{D7C085FA-CAA6-4C1F-804F-4C17CE0F7518}" type="presParOf" srcId="{7E3F7EC5-1729-4088-BB09-36E02E33A0BF}" destId="{06ECC167-6368-4F79-84C6-65D90B9BC4A6}" srcOrd="3" destOrd="0" presId="urn:microsoft.com/office/officeart/2005/8/layout/process2"/>
    <dgm:cxn modelId="{58F65D35-6B0D-4E03-A2A2-C0887AAF28EB}" type="presOf" srcId="{209F9C23-F1DF-401B-A4AD-306C9EB4247C}" destId="{06ECC167-6368-4F79-84C6-65D90B9BC4A6}" srcOrd="0" destOrd="0" presId="urn:microsoft.com/office/officeart/2005/8/layout/process2"/>
    <dgm:cxn modelId="{2B14347E-1AFA-417B-9DD8-04FD667C6CCA}" type="presParOf" srcId="{06ECC167-6368-4F79-84C6-65D90B9BC4A6}" destId="{1AF533A8-48F1-4B19-9CD9-5A2DB7199B85}" srcOrd="0" destOrd="3" presId="urn:microsoft.com/office/officeart/2005/8/layout/process2"/>
    <dgm:cxn modelId="{7E82219F-21D0-4A83-B534-E2C62D4050DC}" type="presOf" srcId="{209F9C23-F1DF-401B-A4AD-306C9EB4247C}" destId="{1AF533A8-48F1-4B19-9CD9-5A2DB7199B85}" srcOrd="1" destOrd="0" presId="urn:microsoft.com/office/officeart/2005/8/layout/process2"/>
    <dgm:cxn modelId="{CFD1CE04-C35A-4B16-B5A7-22D30AEE099C}" type="presParOf" srcId="{7E3F7EC5-1729-4088-BB09-36E02E33A0BF}" destId="{93DEFB83-998E-4F52-9267-01422D869D93}" srcOrd="4" destOrd="0" presId="urn:microsoft.com/office/officeart/2005/8/layout/process2"/>
    <dgm:cxn modelId="{44D84E2F-DD2B-4AF9-9514-4F0CED819B3B}" type="presOf" srcId="{9D4F7890-BC71-471E-AB1B-9F598D752858}" destId="{93DEFB83-998E-4F52-9267-01422D869D93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4161155" cy="4605655"/>
        <a:chOff x="0" y="0"/>
        <a:chExt cx="4161155" cy="4605655"/>
      </a:xfrm>
    </dsp:grpSpPr>
    <dsp:sp modelId="{E17E57AF-0587-449A-A755-B1B96DEF2BD2}">
      <dsp:nvSpPr>
        <dsp:cNvPr id="3" name="圆角矩形 2"/>
        <dsp:cNvSpPr/>
      </dsp:nvSpPr>
      <dsp:spPr bwMode="white">
        <a:xfrm>
          <a:off x="1044305" y="0"/>
          <a:ext cx="2072545" cy="1151414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21920" tIns="121920" rIns="121920" bIns="121920" anchor="ctr"/>
        <a:lstStyle>
          <a:lvl1pPr algn="ctr">
            <a:defRPr sz="2800"/>
          </a:lvl1pPr>
          <a:lvl2pPr marL="228600" indent="-228600" algn="ctr">
            <a:defRPr sz="2100"/>
          </a:lvl2pPr>
          <a:lvl3pPr marL="457200" indent="-228600" algn="ctr">
            <a:defRPr sz="2100"/>
          </a:lvl3pPr>
          <a:lvl4pPr marL="685800" indent="-228600" algn="ctr">
            <a:defRPr sz="2100"/>
          </a:lvl4pPr>
          <a:lvl5pPr marL="914400" indent="-228600" algn="ctr">
            <a:defRPr sz="2100"/>
          </a:lvl5pPr>
          <a:lvl6pPr marL="1143000" indent="-228600" algn="ctr">
            <a:defRPr sz="2100"/>
          </a:lvl6pPr>
          <a:lvl7pPr marL="1371600" indent="-228600" algn="ctr">
            <a:defRPr sz="2100"/>
          </a:lvl7pPr>
          <a:lvl8pPr marL="1600200" indent="-228600" algn="ctr">
            <a:defRPr sz="2100"/>
          </a:lvl8pPr>
          <a:lvl9pPr marL="1828800" indent="-228600" algn="ctr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/>
            <a:t>新建文件</a:t>
          </a:r>
          <a:endParaRPr lang="zh-CN" altLang="en-US" sz="3200"/>
        </a:p>
      </dsp:txBody>
      <dsp:txXfrm>
        <a:off x="1044305" y="0"/>
        <a:ext cx="2072545" cy="1151414"/>
      </dsp:txXfrm>
    </dsp:sp>
    <dsp:sp modelId="{11477A19-6F59-488F-BD44-5E3FBE8E3386}">
      <dsp:nvSpPr>
        <dsp:cNvPr id="4" name="右箭头 3"/>
        <dsp:cNvSpPr/>
      </dsp:nvSpPr>
      <dsp:spPr bwMode="white">
        <a:xfrm rot="5399999">
          <a:off x="1864687" y="1180199"/>
          <a:ext cx="431780" cy="518136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-5400000" lIns="0" tIns="0" rIns="0" bIns="0" anchor="ctr"/>
        <a:lstStyle>
          <a:lvl1pPr algn="ctr">
            <a:defRPr sz="1900"/>
          </a:lvl1pPr>
          <a:lvl2pPr marL="114300" indent="-114300" algn="ctr">
            <a:defRPr sz="1500"/>
          </a:lvl2pPr>
          <a:lvl3pPr marL="228600" indent="-114300" algn="ctr">
            <a:defRPr sz="1500"/>
          </a:lvl3pPr>
          <a:lvl4pPr marL="342900" indent="-114300" algn="ctr">
            <a:defRPr sz="1500"/>
          </a:lvl4pPr>
          <a:lvl5pPr marL="457200" indent="-114300" algn="ctr">
            <a:defRPr sz="1500"/>
          </a:lvl5pPr>
          <a:lvl6pPr marL="571500" indent="-114300" algn="ctr">
            <a:defRPr sz="1500"/>
          </a:lvl6pPr>
          <a:lvl7pPr marL="685800" indent="-114300" algn="ctr">
            <a:defRPr sz="1500"/>
          </a:lvl7pPr>
          <a:lvl8pPr marL="800100" indent="-114300" algn="ctr">
            <a:defRPr sz="1500"/>
          </a:lvl8pPr>
          <a:lvl9pPr marL="914400" indent="-114300" algn="ctr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/>
        </a:p>
      </dsp:txBody>
      <dsp:txXfrm rot="5399999">
        <a:off x="1864687" y="1180199"/>
        <a:ext cx="431780" cy="518136"/>
      </dsp:txXfrm>
    </dsp:sp>
    <dsp:sp modelId="{353C71C7-5E8B-4565-86BF-B755B524B25E}">
      <dsp:nvSpPr>
        <dsp:cNvPr id="5" name="圆角矩形 4"/>
        <dsp:cNvSpPr/>
      </dsp:nvSpPr>
      <dsp:spPr bwMode="white">
        <a:xfrm>
          <a:off x="1044305" y="1727121"/>
          <a:ext cx="2072545" cy="1151414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ctr"/>
        <a:lstStyle>
          <a:lvl1pPr algn="ctr">
            <a:defRPr sz="2800"/>
          </a:lvl1pPr>
          <a:lvl2pPr marL="228600" indent="-228600" algn="ctr">
            <a:defRPr sz="2100"/>
          </a:lvl2pPr>
          <a:lvl3pPr marL="457200" indent="-228600" algn="ctr">
            <a:defRPr sz="2100"/>
          </a:lvl3pPr>
          <a:lvl4pPr marL="685800" indent="-228600" algn="ctr">
            <a:defRPr sz="2100"/>
          </a:lvl4pPr>
          <a:lvl5pPr marL="914400" indent="-228600" algn="ctr">
            <a:defRPr sz="2100"/>
          </a:lvl5pPr>
          <a:lvl6pPr marL="1143000" indent="-228600" algn="ctr">
            <a:defRPr sz="2100"/>
          </a:lvl6pPr>
          <a:lvl7pPr marL="1371600" indent="-228600" algn="ctr">
            <a:defRPr sz="2100"/>
          </a:lvl7pPr>
          <a:lvl8pPr marL="1600200" indent="-228600" algn="ctr">
            <a:defRPr sz="2100"/>
          </a:lvl8pPr>
          <a:lvl9pPr marL="1828800" indent="-228600" algn="ctr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保存文件</a:t>
          </a:r>
          <a:endParaRPr lang="zh-CN" altLang="en-US"/>
        </a:p>
      </dsp:txBody>
      <dsp:txXfrm>
        <a:off x="1044305" y="1727121"/>
        <a:ext cx="2072545" cy="1151414"/>
      </dsp:txXfrm>
    </dsp:sp>
    <dsp:sp modelId="{06ECC167-6368-4F79-84C6-65D90B9BC4A6}">
      <dsp:nvSpPr>
        <dsp:cNvPr id="6" name="右箭头 5"/>
        <dsp:cNvSpPr/>
      </dsp:nvSpPr>
      <dsp:spPr bwMode="white">
        <a:xfrm rot="5399999">
          <a:off x="1864687" y="2907320"/>
          <a:ext cx="431780" cy="518136"/>
        </a:xfrm>
        <a:prstGeom prst="rightArrow">
          <a:avLst>
            <a:gd name="adj1" fmla="val 60000"/>
            <a:gd name="adj2" fmla="val 50000"/>
          </a:avLst>
        </a:prstGeom>
      </dsp:spPr>
      <dsp:style>
        <a:lnRef idx="0">
          <a:schemeClr val="accent1">
            <a:tint val="60000"/>
          </a:schemeClr>
        </a:lnRef>
        <a:fillRef idx="1">
          <a:schemeClr val="accent1">
            <a:tint val="6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rot="-5400000" lIns="0" tIns="0" rIns="0" bIns="0" anchor="ctr"/>
        <a:lstStyle>
          <a:lvl1pPr algn="ctr">
            <a:defRPr sz="1900"/>
          </a:lvl1pPr>
          <a:lvl2pPr marL="114300" indent="-114300" algn="ctr">
            <a:defRPr sz="1500"/>
          </a:lvl2pPr>
          <a:lvl3pPr marL="228600" indent="-114300" algn="ctr">
            <a:defRPr sz="1500"/>
          </a:lvl3pPr>
          <a:lvl4pPr marL="342900" indent="-114300" algn="ctr">
            <a:defRPr sz="1500"/>
          </a:lvl4pPr>
          <a:lvl5pPr marL="457200" indent="-114300" algn="ctr">
            <a:defRPr sz="1500"/>
          </a:lvl5pPr>
          <a:lvl6pPr marL="571500" indent="-114300" algn="ctr">
            <a:defRPr sz="1500"/>
          </a:lvl6pPr>
          <a:lvl7pPr marL="685800" indent="-114300" algn="ctr">
            <a:defRPr sz="1500"/>
          </a:lvl7pPr>
          <a:lvl8pPr marL="800100" indent="-114300" algn="ctr">
            <a:defRPr sz="1500"/>
          </a:lvl8pPr>
          <a:lvl9pPr marL="914400" indent="-114300" algn="ctr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/>
        </a:p>
      </dsp:txBody>
      <dsp:txXfrm rot="5399999">
        <a:off x="1864687" y="2907320"/>
        <a:ext cx="431780" cy="518136"/>
      </dsp:txXfrm>
    </dsp:sp>
    <dsp:sp modelId="{93DEFB83-998E-4F52-9267-01422D869D93}">
      <dsp:nvSpPr>
        <dsp:cNvPr id="7" name="圆角矩形 6"/>
        <dsp:cNvSpPr/>
      </dsp:nvSpPr>
      <dsp:spPr bwMode="white">
        <a:xfrm>
          <a:off x="1044305" y="3454241"/>
          <a:ext cx="2072545" cy="1151414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106680" tIns="106680" rIns="106680" bIns="106680" anchor="ctr"/>
        <a:lstStyle>
          <a:lvl1pPr algn="ctr">
            <a:defRPr sz="2800"/>
          </a:lvl1pPr>
          <a:lvl2pPr marL="228600" indent="-228600" algn="ctr">
            <a:defRPr sz="2100"/>
          </a:lvl2pPr>
          <a:lvl3pPr marL="457200" indent="-228600" algn="ctr">
            <a:defRPr sz="2100"/>
          </a:lvl3pPr>
          <a:lvl4pPr marL="685800" indent="-228600" algn="ctr">
            <a:defRPr sz="2100"/>
          </a:lvl4pPr>
          <a:lvl5pPr marL="914400" indent="-228600" algn="ctr">
            <a:defRPr sz="2100"/>
          </a:lvl5pPr>
          <a:lvl6pPr marL="1143000" indent="-228600" algn="ctr">
            <a:defRPr sz="2100"/>
          </a:lvl6pPr>
          <a:lvl7pPr marL="1371600" indent="-228600" algn="ctr">
            <a:defRPr sz="2100"/>
          </a:lvl7pPr>
          <a:lvl8pPr marL="1600200" indent="-228600" algn="ctr">
            <a:defRPr sz="2100"/>
          </a:lvl8pPr>
          <a:lvl9pPr marL="1828800" indent="-228600" algn="ctr">
            <a:defRPr sz="21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/>
            <a:t>编译和运行程序</a:t>
          </a:r>
          <a:endParaRPr lang="zh-CN" altLang="en-US"/>
        </a:p>
      </dsp:txBody>
      <dsp:txXfrm>
        <a:off x="1044305" y="3454241"/>
        <a:ext cx="2072545" cy="11514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.svg>
</file>

<file path=ppt/media/image20.jpeg>
</file>

<file path=ppt/media/image3.png>
</file>

<file path=ppt/media/image3.svg>
</file>

<file path=ppt/media/image4.png>
</file>

<file path=ppt/media/image5.wdp>
</file>

<file path=ppt/media/image6.jpe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157A17-FFA1-4FED-8301-5E01AC27B1C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7B7F6-1349-43F3-9A48-9BA2D2A3041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A6EB-9F69-4690-847A-BD7D4AC91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A6EB-9F69-4690-847A-BD7D4AC91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A6EB-9F69-4690-847A-BD7D4AC91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A6EB-9F69-4690-847A-BD7D4AC91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A6EB-9F69-4690-847A-BD7D4AC91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42888" y="1431925"/>
            <a:ext cx="6872287" cy="3865563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A6EB-9F69-4690-847A-BD7D4AC91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A6EB-9F69-4690-847A-BD7D4AC91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A6EB-9F69-4690-847A-BD7D4AC91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2A6EB-9F69-4690-847A-BD7D4AC91AE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6.xml"/><Relationship Id="rId7" Type="http://schemas.openxmlformats.org/officeDocument/2006/relationships/image" Target="../media/image1.png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  <p:sp>
        <p:nvSpPr>
          <p:cNvPr id="5" name="矩形: 圆角 4"/>
          <p:cNvSpPr/>
          <p:nvPr userDrawn="1">
            <p:custDataLst>
              <p:tags r:id="rId5"/>
            </p:custDataLst>
          </p:nvPr>
        </p:nvSpPr>
        <p:spPr>
          <a:xfrm>
            <a:off x="231775" y="267970"/>
            <a:ext cx="11728450" cy="64535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463550" y="307340"/>
            <a:ext cx="749300" cy="793750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>
            <p:custDataLst>
              <p:tags r:id="rId8"/>
            </p:custDataLst>
          </p:nvPr>
        </p:nvSpPr>
        <p:spPr>
          <a:xfrm>
            <a:off x="1297305" y="564515"/>
            <a:ext cx="2395220" cy="46037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 sz="2400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+mn-ea"/>
              </a:rPr>
              <a:t>JSOI2021</a:t>
            </a: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+mn-ea"/>
              </a:rPr>
              <a:t>冬令营</a:t>
            </a:r>
            <a:endParaRPr lang="zh-CN" altLang="en-US" sz="2400" dirty="0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汉仪大黑简" panose="02010609000101010101" charset="-122"/>
              <a:ea typeface="汉仪大黑简" panose="02010609000101010101" charset="-122"/>
              <a:cs typeface="汉仪大黑简" panose="0201060900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  <p:sp>
        <p:nvSpPr>
          <p:cNvPr id="5" name="矩形: 圆角 4"/>
          <p:cNvSpPr/>
          <p:nvPr userDrawn="1"/>
        </p:nvSpPr>
        <p:spPr>
          <a:xfrm>
            <a:off x="231775" y="267970"/>
            <a:ext cx="11728450" cy="64535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3550" y="307340"/>
            <a:ext cx="749300" cy="793750"/>
          </a:xfrm>
          <a:prstGeom prst="rect">
            <a:avLst/>
          </a:prstGeom>
        </p:spPr>
      </p:pic>
      <p:sp>
        <p:nvSpPr>
          <p:cNvPr id="13" name="文本框 12"/>
          <p:cNvSpPr txBox="1"/>
          <p:nvPr userDrawn="1"/>
        </p:nvSpPr>
        <p:spPr>
          <a:xfrm>
            <a:off x="1297305" y="564515"/>
            <a:ext cx="2395220" cy="460375"/>
          </a:xfrm>
          <a:prstGeom prst="rect">
            <a:avLst/>
          </a:prstGeom>
          <a:noFill/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r>
              <a:rPr lang="en-US" altLang="zh-CN" sz="2400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+mn-ea"/>
              </a:rPr>
              <a:t>JSOI2021</a:t>
            </a:r>
            <a:r>
              <a:rPr lang="zh-CN" altLang="en-US" sz="2400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+mn-ea"/>
              </a:rPr>
              <a:t>冬令营</a:t>
            </a:r>
            <a:endParaRPr lang="zh-CN" altLang="en-US" sz="2400" dirty="0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汉仪大黑简" panose="02010609000101010101" charset="-122"/>
              <a:ea typeface="汉仪大黑简" panose="02010609000101010101" charset="-122"/>
              <a:cs typeface="汉仪大黑简" panose="0201060900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5E7A7-11F8-4A40-B80B-3247C66696F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052DD-F6F9-465E-8DF5-2F6101F263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45.xml"/><Relationship Id="rId3" Type="http://schemas.openxmlformats.org/officeDocument/2006/relationships/image" Target="../media/image15.png"/><Relationship Id="rId2" Type="http://schemas.openxmlformats.org/officeDocument/2006/relationships/image" Target="../media/image3.svg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46.xml"/><Relationship Id="rId6" Type="http://schemas.openxmlformats.org/officeDocument/2006/relationships/image" Target="../media/image16.png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1.xml"/><Relationship Id="rId1" Type="http://schemas.openxmlformats.org/officeDocument/2006/relationships/tags" Target="../tags/tag5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tags" Target="../tags/tag8.xml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tags" Target="../tags/tag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7.png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12.xml"/><Relationship Id="rId4" Type="http://schemas.openxmlformats.org/officeDocument/2006/relationships/image" Target="../media/image7.jpeg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5.xml"/><Relationship Id="rId1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2.jpe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tags" Target="../tags/tag80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83.xml"/><Relationship Id="rId1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84.xml"/><Relationship Id="rId4" Type="http://schemas.openxmlformats.org/officeDocument/2006/relationships/image" Target="../media/image14.png"/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6" Type="http://schemas.openxmlformats.org/officeDocument/2006/relationships/notesSlide" Target="../notesSlides/notesSlide4.xml"/><Relationship Id="rId15" Type="http://schemas.openxmlformats.org/officeDocument/2006/relationships/slideLayout" Target="../slideLayouts/slideLayout13.xml"/><Relationship Id="rId14" Type="http://schemas.openxmlformats.org/officeDocument/2006/relationships/tags" Target="../tags/tag25.xml"/><Relationship Id="rId13" Type="http://schemas.openxmlformats.org/officeDocument/2006/relationships/image" Target="../media/image7.jpeg"/><Relationship Id="rId12" Type="http://schemas.openxmlformats.org/officeDocument/2006/relationships/tags" Target="../tags/tag24.xml"/><Relationship Id="rId11" Type="http://schemas.openxmlformats.org/officeDocument/2006/relationships/tags" Target="../tags/tag23.xml"/><Relationship Id="rId10" Type="http://schemas.openxmlformats.org/officeDocument/2006/relationships/tags" Target="../tags/tag22.xml"/><Relationship Id="rId1" Type="http://schemas.openxmlformats.org/officeDocument/2006/relationships/tags" Target="../tags/tag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85.xml"/><Relationship Id="rId1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6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12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" Type="http://schemas.openxmlformats.org/officeDocument/2006/relationships/image" Target="../media/image1.svg"/><Relationship Id="rId13" Type="http://schemas.openxmlformats.org/officeDocument/2006/relationships/slideLayout" Target="../slideLayouts/slideLayout13.xml"/><Relationship Id="rId12" Type="http://schemas.openxmlformats.org/officeDocument/2006/relationships/tags" Target="../tags/tag42.xml"/><Relationship Id="rId11" Type="http://schemas.openxmlformats.org/officeDocument/2006/relationships/image" Target="../media/image11.png"/><Relationship Id="rId10" Type="http://schemas.openxmlformats.org/officeDocument/2006/relationships/tags" Target="../tags/tag41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tags" Target="../tags/tag44.xml"/><Relationship Id="rId4" Type="http://schemas.openxmlformats.org/officeDocument/2006/relationships/image" Target="../media/image13.png"/><Relationship Id="rId3" Type="http://schemas.openxmlformats.org/officeDocument/2006/relationships/tags" Target="../tags/tag43.xml"/><Relationship Id="rId2" Type="http://schemas.openxmlformats.org/officeDocument/2006/relationships/image" Target="../media/image2.sv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759199" y="4952675"/>
            <a:ext cx="8432801" cy="1905325"/>
            <a:chOff x="2583543" y="4687045"/>
            <a:chExt cx="9608458" cy="2170956"/>
          </a:xfrm>
        </p:grpSpPr>
        <p:sp>
          <p:nvSpPr>
            <p:cNvPr id="38" name="任意多边形: 形状 37"/>
            <p:cNvSpPr/>
            <p:nvPr/>
          </p:nvSpPr>
          <p:spPr>
            <a:xfrm>
              <a:off x="2583543" y="4687045"/>
              <a:ext cx="9608458" cy="2170955"/>
            </a:xfrm>
            <a:custGeom>
              <a:avLst/>
              <a:gdLst>
                <a:gd name="connsiteX0" fmla="*/ 7908759 w 12206437"/>
                <a:gd name="connsiteY0" fmla="*/ 0 h 2757948"/>
                <a:gd name="connsiteX1" fmla="*/ 12027416 w 12206437"/>
                <a:gd name="connsiteY1" fmla="*/ 671375 h 2757948"/>
                <a:gd name="connsiteX2" fmla="*/ 12206437 w 12206437"/>
                <a:gd name="connsiteY2" fmla="*/ 735988 h 2757948"/>
                <a:gd name="connsiteX3" fmla="*/ 12206437 w 12206437"/>
                <a:gd name="connsiteY3" fmla="*/ 2757948 h 2757948"/>
                <a:gd name="connsiteX4" fmla="*/ 0 w 12206437"/>
                <a:gd name="connsiteY4" fmla="*/ 2757948 h 2757948"/>
                <a:gd name="connsiteX5" fmla="*/ 289231 w 12206437"/>
                <a:gd name="connsiteY5" fmla="*/ 2526534 h 2757948"/>
                <a:gd name="connsiteX6" fmla="*/ 7908759 w 12206437"/>
                <a:gd name="connsiteY6" fmla="*/ 0 h 2757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06437" h="2757948">
                  <a:moveTo>
                    <a:pt x="7908759" y="0"/>
                  </a:moveTo>
                  <a:cubicBezTo>
                    <a:pt x="9355925" y="0"/>
                    <a:pt x="10743153" y="237039"/>
                    <a:pt x="12027416" y="671375"/>
                  </a:cubicBezTo>
                  <a:lnTo>
                    <a:pt x="12206437" y="735988"/>
                  </a:lnTo>
                  <a:lnTo>
                    <a:pt x="12206437" y="2757948"/>
                  </a:lnTo>
                  <a:lnTo>
                    <a:pt x="0" y="2757948"/>
                  </a:lnTo>
                  <a:lnTo>
                    <a:pt x="289231" y="2526534"/>
                  </a:lnTo>
                  <a:cubicBezTo>
                    <a:pt x="2359846" y="948155"/>
                    <a:pt x="5014426" y="0"/>
                    <a:pt x="7908759" y="0"/>
                  </a:cubicBezTo>
                  <a:close/>
                </a:path>
              </a:pathLst>
            </a:custGeom>
            <a:solidFill>
              <a:srgbClr val="CD31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3788228" y="4757345"/>
              <a:ext cx="8403771" cy="2100656"/>
            </a:xfrm>
            <a:custGeom>
              <a:avLst/>
              <a:gdLst>
                <a:gd name="connsiteX0" fmla="*/ 7349028 w 11033296"/>
                <a:gd name="connsiteY0" fmla="*/ 0 h 2757948"/>
                <a:gd name="connsiteX1" fmla="*/ 10739884 w 11033296"/>
                <a:gd name="connsiteY1" fmla="*/ 523353 h 2757948"/>
                <a:gd name="connsiteX2" fmla="*/ 11033296 w 11033296"/>
                <a:gd name="connsiteY2" fmla="*/ 623647 h 2757948"/>
                <a:gd name="connsiteX3" fmla="*/ 11033296 w 11033296"/>
                <a:gd name="connsiteY3" fmla="*/ 2757948 h 2757948"/>
                <a:gd name="connsiteX4" fmla="*/ 0 w 11033296"/>
                <a:gd name="connsiteY4" fmla="*/ 2757948 h 2757948"/>
                <a:gd name="connsiteX5" fmla="*/ 236016 w 11033296"/>
                <a:gd name="connsiteY5" fmla="*/ 2553505 h 2757948"/>
                <a:gd name="connsiteX6" fmla="*/ 7349028 w 11033296"/>
                <a:gd name="connsiteY6" fmla="*/ 0 h 2757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33296" h="2757948">
                  <a:moveTo>
                    <a:pt x="7349028" y="0"/>
                  </a:moveTo>
                  <a:cubicBezTo>
                    <a:pt x="8531123" y="0"/>
                    <a:pt x="9670377" y="183420"/>
                    <a:pt x="10739884" y="523353"/>
                  </a:cubicBezTo>
                  <a:lnTo>
                    <a:pt x="11033296" y="623647"/>
                  </a:lnTo>
                  <a:lnTo>
                    <a:pt x="11033296" y="2757948"/>
                  </a:lnTo>
                  <a:lnTo>
                    <a:pt x="0" y="2757948"/>
                  </a:lnTo>
                  <a:lnTo>
                    <a:pt x="236016" y="2553505"/>
                  </a:lnTo>
                  <a:cubicBezTo>
                    <a:pt x="2168985" y="958277"/>
                    <a:pt x="4647099" y="0"/>
                    <a:pt x="73490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endParaRPr>
            </a:p>
          </p:txBody>
        </p:sp>
      </p:grpSp>
      <p:sp>
        <p:nvSpPr>
          <p:cNvPr id="45" name="任意多边形: 形状 44"/>
          <p:cNvSpPr/>
          <p:nvPr/>
        </p:nvSpPr>
        <p:spPr>
          <a:xfrm>
            <a:off x="6134821" y="1"/>
            <a:ext cx="6057179" cy="5021942"/>
          </a:xfrm>
          <a:custGeom>
            <a:avLst/>
            <a:gdLst>
              <a:gd name="connsiteX0" fmla="*/ 90770 w 5447070"/>
              <a:gd name="connsiteY0" fmla="*/ 0 h 4100053"/>
              <a:gd name="connsiteX1" fmla="*/ 5447070 w 5447070"/>
              <a:gd name="connsiteY1" fmla="*/ 0 h 4100053"/>
              <a:gd name="connsiteX2" fmla="*/ 5447070 w 5447070"/>
              <a:gd name="connsiteY2" fmla="*/ 3348492 h 4100053"/>
              <a:gd name="connsiteX3" fmla="*/ 5204388 w 5447070"/>
              <a:gd name="connsiteY3" fmla="*/ 3529966 h 4100053"/>
              <a:gd name="connsiteX4" fmla="*/ 3338051 w 5447070"/>
              <a:gd name="connsiteY4" fmla="*/ 4100053 h 4100053"/>
              <a:gd name="connsiteX5" fmla="*/ 0 w 5447070"/>
              <a:gd name="connsiteY5" fmla="*/ 762001 h 4100053"/>
              <a:gd name="connsiteX6" fmla="*/ 67817 w 5447070"/>
              <a:gd name="connsiteY6" fmla="*/ 89268 h 4100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7070" h="4100053">
                <a:moveTo>
                  <a:pt x="90770" y="0"/>
                </a:moveTo>
                <a:lnTo>
                  <a:pt x="5447070" y="0"/>
                </a:lnTo>
                <a:lnTo>
                  <a:pt x="5447070" y="3348492"/>
                </a:lnTo>
                <a:lnTo>
                  <a:pt x="5204388" y="3529966"/>
                </a:lnTo>
                <a:cubicBezTo>
                  <a:pt x="4671631" y="3889889"/>
                  <a:pt x="4029384" y="4100053"/>
                  <a:pt x="3338051" y="4100053"/>
                </a:cubicBezTo>
                <a:cubicBezTo>
                  <a:pt x="1494498" y="4100053"/>
                  <a:pt x="0" y="2605556"/>
                  <a:pt x="0" y="762001"/>
                </a:cubicBezTo>
                <a:cubicBezTo>
                  <a:pt x="0" y="531557"/>
                  <a:pt x="23351" y="306567"/>
                  <a:pt x="67817" y="89268"/>
                </a:cubicBezTo>
                <a:close/>
              </a:path>
            </a:pathLst>
          </a:cu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pic>
        <p:nvPicPr>
          <p:cNvPr id="21" name="图片 20" descr="C:\Users\Administrator\Desktop\未标题-1.jpg未标题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122285" y="11113"/>
            <a:ext cx="4039235" cy="4081780"/>
          </a:xfrm>
          <a:custGeom>
            <a:avLst/>
            <a:gdLst>
              <a:gd name="connsiteX0" fmla="*/ 387845 w 1852694"/>
              <a:gd name="connsiteY0" fmla="*/ 0 h 2664440"/>
              <a:gd name="connsiteX1" fmla="*/ 1852694 w 1852694"/>
              <a:gd name="connsiteY1" fmla="*/ 0 h 2664440"/>
              <a:gd name="connsiteX2" fmla="*/ 1852694 w 1852694"/>
              <a:gd name="connsiteY2" fmla="*/ 2645166 h 2664440"/>
              <a:gd name="connsiteX3" fmla="*/ 1781065 w 1852694"/>
              <a:gd name="connsiteY3" fmla="*/ 2656098 h 2664440"/>
              <a:gd name="connsiteX4" fmla="*/ 1615854 w 1852694"/>
              <a:gd name="connsiteY4" fmla="*/ 2664440 h 2664440"/>
              <a:gd name="connsiteX5" fmla="*/ 0 w 1852694"/>
              <a:gd name="connsiteY5" fmla="*/ 1048587 h 2664440"/>
              <a:gd name="connsiteX6" fmla="*/ 368983 w 1852694"/>
              <a:gd name="connsiteY6" fmla="*/ 20754 h 2664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2694" h="2664440">
                <a:moveTo>
                  <a:pt x="387845" y="0"/>
                </a:moveTo>
                <a:lnTo>
                  <a:pt x="1852694" y="0"/>
                </a:lnTo>
                <a:lnTo>
                  <a:pt x="1852694" y="2645166"/>
                </a:lnTo>
                <a:lnTo>
                  <a:pt x="1781065" y="2656098"/>
                </a:lnTo>
                <a:cubicBezTo>
                  <a:pt x="1726745" y="2661614"/>
                  <a:pt x="1671630" y="2664440"/>
                  <a:pt x="1615854" y="2664440"/>
                </a:cubicBezTo>
                <a:cubicBezTo>
                  <a:pt x="723443" y="2664440"/>
                  <a:pt x="0" y="1940998"/>
                  <a:pt x="0" y="1048587"/>
                </a:cubicBezTo>
                <a:cubicBezTo>
                  <a:pt x="0" y="658157"/>
                  <a:pt x="138472" y="300069"/>
                  <a:pt x="368983" y="20754"/>
                </a:cubicBezTo>
                <a:close/>
              </a:path>
            </a:pathLst>
          </a:custGeom>
        </p:spPr>
      </p:pic>
      <p:sp>
        <p:nvSpPr>
          <p:cNvPr id="23" name="文本框 22"/>
          <p:cNvSpPr txBox="1"/>
          <p:nvPr/>
        </p:nvSpPr>
        <p:spPr>
          <a:xfrm>
            <a:off x="1193800" y="2491105"/>
            <a:ext cx="64833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rgbClr val="CD3132"/>
                </a:solidFill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字魂正文宋楷" panose="00000500000000000000" charset="-122"/>
              </a:rPr>
              <a:t> C++</a:t>
            </a:r>
            <a:r>
              <a:rPr lang="zh-CN" altLang="en-US" sz="4000" b="1" dirty="0">
                <a:solidFill>
                  <a:srgbClr val="CD3132"/>
                </a:solidFill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字魂正文宋楷" panose="00000500000000000000" charset="-122"/>
              </a:rPr>
              <a:t>基础</a:t>
            </a:r>
            <a:endParaRPr lang="zh-CN" altLang="en-US" sz="4000" b="1" dirty="0">
              <a:solidFill>
                <a:srgbClr val="CD3132"/>
              </a:solidFill>
              <a:latin typeface="汉仪大黑简" panose="02010609000101010101" charset="-122"/>
              <a:ea typeface="汉仪大黑简" panose="02010609000101010101" charset="-122"/>
              <a:cs typeface="汉仪大黑简" panose="02010609000101010101" charset="-122"/>
              <a:sym typeface="字魂正文宋楷" panose="00000500000000000000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0525" y="298450"/>
            <a:ext cx="3707130" cy="521970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dist"/>
            <a:r>
              <a:rPr lang="en-US" sz="2800" cap="all" dirty="0">
                <a:solidFill>
                  <a:srgbClr val="CD3132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  <a:sym typeface="字魂正文宋楷" panose="00000500000000000000" charset="-122"/>
              </a:rPr>
              <a:t>2021JSOI</a:t>
            </a:r>
            <a:r>
              <a:rPr lang="zh-CN" altLang="en-US" sz="2800" cap="all" dirty="0">
                <a:solidFill>
                  <a:srgbClr val="CD3132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  <a:sym typeface="字魂正文宋楷" panose="00000500000000000000" charset="-122"/>
              </a:rPr>
              <a:t>冬令营</a:t>
            </a:r>
            <a:endParaRPr lang="zh-CN" altLang="en-US" sz="2800" cap="all" dirty="0">
              <a:solidFill>
                <a:srgbClr val="CD3132"/>
              </a:solidFill>
              <a:uFillTx/>
              <a:latin typeface="方正清刻本悦宋简体" panose="02000000000000000000" charset="-122"/>
              <a:ea typeface="方正清刻本悦宋简体" panose="02000000000000000000" charset="-122"/>
              <a:cs typeface="方正清刻本悦宋简体" panose="02000000000000000000" charset="-122"/>
              <a:sym typeface="字魂正文宋楷" panose="000005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93721" y="3575988"/>
            <a:ext cx="386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授课人：蒋春红</a:t>
            </a:r>
            <a:r>
              <a:rPr lang="en-US" altLang="zh-CN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   </a:t>
            </a:r>
            <a:r>
              <a:rPr lang="zh-CN" alt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时间：</a:t>
            </a:r>
            <a:r>
              <a:rPr lang="en-US" altLang="zh-CN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2021</a:t>
            </a:r>
            <a:r>
              <a:rPr lang="zh-CN" alt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年</a:t>
            </a:r>
            <a:r>
              <a:rPr lang="en-US" altLang="zh-CN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2</a:t>
            </a:r>
            <a:r>
              <a:rPr lang="zh-CN" alt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月</a:t>
            </a:r>
            <a:endParaRPr lang="zh-CN" altLang="en-US" b="1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pic>
        <p:nvPicPr>
          <p:cNvPr id="8" name="纯音乐 - 情书 - loveletter to you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20089" y="-1092200"/>
            <a:ext cx="609600" cy="6096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90525" y="820420"/>
            <a:ext cx="4277360" cy="50800"/>
            <a:chOff x="615" y="1292"/>
            <a:chExt cx="6736" cy="80"/>
          </a:xfrm>
        </p:grpSpPr>
        <p:cxnSp>
          <p:nvCxnSpPr>
            <p:cNvPr id="2" name="直接连接符 1"/>
            <p:cNvCxnSpPr/>
            <p:nvPr/>
          </p:nvCxnSpPr>
          <p:spPr>
            <a:xfrm>
              <a:off x="615" y="1292"/>
              <a:ext cx="5754" cy="0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"/>
            <p:cNvCxnSpPr/>
            <p:nvPr/>
          </p:nvCxnSpPr>
          <p:spPr>
            <a:xfrm>
              <a:off x="1597" y="1372"/>
              <a:ext cx="5754" cy="0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49"/>
                            </p:stCondLst>
                            <p:childTnLst>
                              <p:par>
                                <p:cTn id="2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3" grpId="0"/>
      <p:bldP spid="25" grpId="0" bldLvl="0" animBg="1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1200" y="1297305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/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968" y="2226"/>
              <a:ext cx="3708" cy="725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en-US" altLang="zh-CN" sz="24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Dev-c++</a:t>
              </a:r>
              <a:r>
                <a:rPr lang="zh-CN" altLang="en-US" sz="24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软件介绍</a:t>
              </a:r>
              <a:endParaRPr lang="zh-CN" altLang="en-US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pic>
        <p:nvPicPr>
          <p:cNvPr id="6" name="图片 5" descr="横着-4_复制_横-3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 flipH="1">
            <a:off x="4681220" y="3190240"/>
            <a:ext cx="7200265" cy="36677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970" y="2097405"/>
            <a:ext cx="8561705" cy="4405630"/>
          </a:xfrm>
          <a:prstGeom prst="rect">
            <a:avLst/>
          </a:prstGeom>
        </p:spPr>
      </p:pic>
      <p:sp>
        <p:nvSpPr>
          <p:cNvPr id="7" name="线形标注 1 6"/>
          <p:cNvSpPr/>
          <p:nvPr/>
        </p:nvSpPr>
        <p:spPr>
          <a:xfrm>
            <a:off x="4681220" y="1976120"/>
            <a:ext cx="1391920" cy="276225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菜单栏</a:t>
            </a:r>
            <a:endParaRPr lang="zh-CN" altLang="en-US"/>
          </a:p>
        </p:txBody>
      </p:sp>
      <p:sp>
        <p:nvSpPr>
          <p:cNvPr id="14" name="线形标注 1 13"/>
          <p:cNvSpPr/>
          <p:nvPr/>
        </p:nvSpPr>
        <p:spPr>
          <a:xfrm>
            <a:off x="2736215" y="2419985"/>
            <a:ext cx="1391920" cy="276225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工具栏</a:t>
            </a:r>
            <a:endParaRPr lang="zh-CN" altLang="en-US"/>
          </a:p>
        </p:txBody>
      </p:sp>
      <p:sp>
        <p:nvSpPr>
          <p:cNvPr id="15" name="线形标注 1 14"/>
          <p:cNvSpPr/>
          <p:nvPr/>
        </p:nvSpPr>
        <p:spPr>
          <a:xfrm>
            <a:off x="711200" y="3642995"/>
            <a:ext cx="1391920" cy="276225"/>
          </a:xfrm>
          <a:prstGeom prst="borderCallout1">
            <a:avLst>
              <a:gd name="adj1" fmla="val 28965"/>
              <a:gd name="adj2" fmla="val 11450"/>
              <a:gd name="adj3" fmla="val -531034"/>
              <a:gd name="adj4" fmla="val 3489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标题栏</a:t>
            </a:r>
            <a:endParaRPr lang="zh-CN" altLang="en-US"/>
          </a:p>
        </p:txBody>
      </p:sp>
      <p:sp>
        <p:nvSpPr>
          <p:cNvPr id="16" name="线形标注 1 15"/>
          <p:cNvSpPr/>
          <p:nvPr/>
        </p:nvSpPr>
        <p:spPr>
          <a:xfrm>
            <a:off x="4956810" y="4420235"/>
            <a:ext cx="1391920" cy="276225"/>
          </a:xfrm>
          <a:prstGeom prst="borderCallout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文件窗口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1200" y="1297305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/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750" y="2226"/>
              <a:ext cx="4144" cy="725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sz="24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第一个程序的诞生</a:t>
              </a:r>
              <a:endParaRPr lang="zh-CN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graphicFrame>
        <p:nvGraphicFramePr>
          <p:cNvPr id="4" name="图示 3"/>
          <p:cNvGraphicFramePr/>
          <p:nvPr/>
        </p:nvGraphicFramePr>
        <p:xfrm>
          <a:off x="7441565" y="1208405"/>
          <a:ext cx="4161155" cy="46056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8" name="矩形 7"/>
          <p:cNvSpPr/>
          <p:nvPr/>
        </p:nvSpPr>
        <p:spPr>
          <a:xfrm>
            <a:off x="7595235" y="776605"/>
            <a:ext cx="3595370" cy="5510530"/>
          </a:xfrm>
          <a:prstGeom prst="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282065" y="2456180"/>
            <a:ext cx="5509895" cy="34150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/>
              <a:t>#include&lt;bits/stdc++.h&gt;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using namespace std;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int main() {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	cout&lt;&lt;"Hello world!";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	return 0;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}</a:t>
            </a:r>
            <a:endParaRPr lang="zh-CN" altLang="en-US" sz="2400"/>
          </a:p>
        </p:txBody>
      </p:sp>
      <p:pic>
        <p:nvPicPr>
          <p:cNvPr id="6" name="图片 5" descr="未标题-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535" y="4933950"/>
            <a:ext cx="895350" cy="176530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C:\Users\Administrator\Desktop\未标题-1.jpg未标题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1078607" y="-1002617"/>
            <a:ext cx="5475605" cy="5533009"/>
          </a:xfrm>
          <a:custGeom>
            <a:avLst/>
            <a:gdLst>
              <a:gd name="connsiteX0" fmla="*/ 1997166 w 3994332"/>
              <a:gd name="connsiteY0" fmla="*/ 0 h 3994332"/>
              <a:gd name="connsiteX1" fmla="*/ 3994332 w 3994332"/>
              <a:gd name="connsiteY1" fmla="*/ 1997166 h 3994332"/>
              <a:gd name="connsiteX2" fmla="*/ 1997166 w 3994332"/>
              <a:gd name="connsiteY2" fmla="*/ 3994332 h 3994332"/>
              <a:gd name="connsiteX3" fmla="*/ 0 w 3994332"/>
              <a:gd name="connsiteY3" fmla="*/ 1997166 h 3994332"/>
              <a:gd name="connsiteX4" fmla="*/ 1997166 w 3994332"/>
              <a:gd name="connsiteY4" fmla="*/ 0 h 3994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4332" h="3994332">
                <a:moveTo>
                  <a:pt x="1997166" y="0"/>
                </a:moveTo>
                <a:cubicBezTo>
                  <a:pt x="3100170" y="0"/>
                  <a:pt x="3994332" y="894162"/>
                  <a:pt x="3994332" y="1997166"/>
                </a:cubicBezTo>
                <a:cubicBezTo>
                  <a:pt x="3994332" y="3100170"/>
                  <a:pt x="3100170" y="3994332"/>
                  <a:pt x="1997166" y="3994332"/>
                </a:cubicBezTo>
                <a:cubicBezTo>
                  <a:pt x="894162" y="3994332"/>
                  <a:pt x="0" y="3100170"/>
                  <a:pt x="0" y="1997166"/>
                </a:cubicBezTo>
                <a:cubicBezTo>
                  <a:pt x="0" y="894162"/>
                  <a:pt x="894162" y="0"/>
                  <a:pt x="1997166" y="0"/>
                </a:cubicBezTo>
                <a:close/>
              </a:path>
            </a:pathLst>
          </a:custGeom>
        </p:spPr>
      </p:pic>
      <p:sp>
        <p:nvSpPr>
          <p:cNvPr id="13" name="椭圆 12"/>
          <p:cNvSpPr/>
          <p:nvPr/>
        </p:nvSpPr>
        <p:spPr>
          <a:xfrm>
            <a:off x="1738772" y="1683333"/>
            <a:ext cx="3365863" cy="3365863"/>
          </a:xfrm>
          <a:prstGeom prst="ellipse">
            <a:avLst/>
          </a:pr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51756" y="2437016"/>
            <a:ext cx="3547527" cy="20916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r" defTabSz="1219200">
              <a:defRPr sz="8000" b="1" spc="40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</a:defRPr>
            </a:lvl1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02</a:t>
            </a:r>
            <a:endParaRPr kumimoji="0" lang="zh-CN" altLang="en-US" sz="13000" i="0" u="none" strike="noStrike" kern="0" cap="none" spc="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29107" y="2683525"/>
            <a:ext cx="3999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1500" b="1">
                <a:solidFill>
                  <a:schemeClr val="bg1"/>
                </a:solidFill>
                <a:latin typeface="方正黑体简体"/>
              </a:defRPr>
            </a:lvl1pPr>
          </a:lstStyle>
          <a:p>
            <a:pPr>
              <a:defRPr/>
            </a:pPr>
            <a:r>
              <a:rPr lang="zh-CN" sz="6000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流利说英文</a:t>
            </a:r>
            <a:endParaRPr lang="zh-CN" sz="6000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0822985" flipH="1" flipV="1">
            <a:off x="3999432" y="3703761"/>
            <a:ext cx="12206437" cy="2757948"/>
          </a:xfrm>
          <a:custGeom>
            <a:avLst/>
            <a:gdLst>
              <a:gd name="connsiteX0" fmla="*/ 12206436 w 12206437"/>
              <a:gd name="connsiteY0" fmla="*/ 735988 h 2757948"/>
              <a:gd name="connsiteX1" fmla="*/ 12206437 w 12206437"/>
              <a:gd name="connsiteY1" fmla="*/ 735988 h 2757948"/>
              <a:gd name="connsiteX2" fmla="*/ 12206437 w 12206437"/>
              <a:gd name="connsiteY2" fmla="*/ 2757948 h 2757948"/>
              <a:gd name="connsiteX3" fmla="*/ 12206436 w 12206437"/>
              <a:gd name="connsiteY3" fmla="*/ 2757948 h 2757948"/>
              <a:gd name="connsiteX4" fmla="*/ 7908759 w 12206437"/>
              <a:gd name="connsiteY4" fmla="*/ 0 h 2757948"/>
              <a:gd name="connsiteX5" fmla="*/ 8227635 w 12206437"/>
              <a:gd name="connsiteY5" fmla="*/ 6518 h 2757948"/>
              <a:gd name="connsiteX6" fmla="*/ 8018258 w 12206437"/>
              <a:gd name="connsiteY6" fmla="*/ 11152 h 2757948"/>
              <a:gd name="connsiteX7" fmla="*/ 1409156 w 12206437"/>
              <a:gd name="connsiteY7" fmla="*/ 2553505 h 2757948"/>
              <a:gd name="connsiteX8" fmla="*/ 1173140 w 12206437"/>
              <a:gd name="connsiteY8" fmla="*/ 2757948 h 2757948"/>
              <a:gd name="connsiteX9" fmla="*/ 0 w 12206437"/>
              <a:gd name="connsiteY9" fmla="*/ 2757948 h 2757948"/>
              <a:gd name="connsiteX10" fmla="*/ 289231 w 12206437"/>
              <a:gd name="connsiteY10" fmla="*/ 2526534 h 2757948"/>
              <a:gd name="connsiteX11" fmla="*/ 7908759 w 12206437"/>
              <a:gd name="connsiteY11" fmla="*/ 0 h 275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6437" h="2757948">
                <a:moveTo>
                  <a:pt x="12206436" y="735988"/>
                </a:moveTo>
                <a:lnTo>
                  <a:pt x="12206437" y="735988"/>
                </a:lnTo>
                <a:lnTo>
                  <a:pt x="12206437" y="2757948"/>
                </a:lnTo>
                <a:lnTo>
                  <a:pt x="12206436" y="2757948"/>
                </a:lnTo>
                <a:close/>
                <a:moveTo>
                  <a:pt x="7908759" y="0"/>
                </a:moveTo>
                <a:lnTo>
                  <a:pt x="8227635" y="6518"/>
                </a:lnTo>
                <a:lnTo>
                  <a:pt x="8018258" y="11152"/>
                </a:lnTo>
                <a:cubicBezTo>
                  <a:pt x="5512605" y="122273"/>
                  <a:pt x="3221315" y="1057979"/>
                  <a:pt x="1409156" y="2553505"/>
                </a:cubicBezTo>
                <a:lnTo>
                  <a:pt x="1173140" y="2757948"/>
                </a:lnTo>
                <a:lnTo>
                  <a:pt x="0" y="2757948"/>
                </a:lnTo>
                <a:lnTo>
                  <a:pt x="289231" y="2526534"/>
                </a:lnTo>
                <a:cubicBezTo>
                  <a:pt x="2359846" y="948155"/>
                  <a:pt x="5014426" y="0"/>
                  <a:pt x="7908759" y="0"/>
                </a:cubicBezTo>
                <a:close/>
              </a:path>
            </a:pathLst>
          </a:cu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文本框 21"/>
          <p:cNvSpPr txBox="1"/>
          <p:nvPr/>
        </p:nvSpPr>
        <p:spPr>
          <a:xfrm>
            <a:off x="711200" y="2478405"/>
            <a:ext cx="5280660" cy="274828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80000"/>
              </a:lnSpc>
            </a:pPr>
            <a:r>
              <a:rPr lang="en-US" altLang="zh-CN" sz="2400" b="1"/>
              <a:t>      </a:t>
            </a:r>
            <a:r>
              <a:rPr lang="zh-CN" altLang="en-US" sz="2400" b="1"/>
              <a:t>快到春节了，我想要让计算机在屏幕上漂亮地输出一首诗歌，以此祝福身边的朋友。该怎么实现呢</a:t>
            </a:r>
            <a:r>
              <a:rPr lang="en-US" altLang="zh-CN" sz="2400" b="1"/>
              <a:t>?</a:t>
            </a:r>
            <a:r>
              <a:rPr lang="zh-CN" altLang="en-US" sz="2400" b="1"/>
              <a:t>诗歌内容如右图所示。</a:t>
            </a:r>
            <a:endParaRPr lang="en-US" altLang="zh-CN" sz="2400" b="1">
              <a:solidFill>
                <a:schemeClr val="tx1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711200" y="1297305"/>
            <a:ext cx="3416935" cy="678815"/>
          </a:xfrm>
          <a:prstGeom prst="parallelogram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724025" y="1297305"/>
            <a:ext cx="1407160" cy="46037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rPr>
              <a:t>曹冲有问</a:t>
            </a:r>
            <a:endParaRPr lang="zh-CN" sz="2400" b="1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416800" y="1835785"/>
            <a:ext cx="3868420" cy="33909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170000"/>
              </a:lnSpc>
            </a:pPr>
            <a:r>
              <a:rPr lang="en-US" altLang="zh-CN" sz="2000">
                <a:solidFill>
                  <a:schemeClr val="tx1"/>
                </a:solidFill>
              </a:rPr>
              <a:t>  </a:t>
            </a:r>
            <a:r>
              <a:rPr lang="zh-CN" altLang="en-US" sz="2000">
                <a:solidFill>
                  <a:schemeClr val="tx1"/>
                </a:solidFill>
              </a:rPr>
              <a:t>A New Year is beginning, </a:t>
            </a:r>
            <a:endParaRPr lang="zh-CN" altLang="en-US" sz="2000">
              <a:solidFill>
                <a:schemeClr val="tx1"/>
              </a:solidFill>
            </a:endParaRPr>
          </a:p>
          <a:p>
            <a:pPr algn="l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   Be joyful, one and all! </a:t>
            </a:r>
            <a:endParaRPr lang="zh-CN" altLang="en-US" sz="2000">
              <a:solidFill>
                <a:schemeClr val="tx1"/>
              </a:solidFill>
            </a:endParaRPr>
          </a:p>
          <a:p>
            <a:pPr algn="l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  Then turn and face each other </a:t>
            </a:r>
            <a:endParaRPr lang="zh-CN" altLang="en-US" sz="2000">
              <a:solidFill>
                <a:schemeClr val="tx1"/>
              </a:solidFill>
            </a:endParaRPr>
          </a:p>
          <a:p>
            <a:pPr algn="l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  And share this friendly call: </a:t>
            </a:r>
            <a:endParaRPr lang="zh-CN" altLang="en-US" sz="2000">
              <a:solidFill>
                <a:schemeClr val="tx1"/>
              </a:solidFill>
            </a:endParaRPr>
          </a:p>
          <a:p>
            <a:pPr algn="l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  I wish a happy New Year, </a:t>
            </a:r>
            <a:endParaRPr lang="zh-CN" altLang="en-US" sz="2000">
              <a:solidFill>
                <a:schemeClr val="tx1"/>
              </a:solidFill>
            </a:endParaRPr>
          </a:p>
          <a:p>
            <a:pPr algn="l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  A glad New Year</a:t>
            </a:r>
            <a:r>
              <a:rPr lang="en-US" altLang="zh-CN" sz="2000">
                <a:solidFill>
                  <a:schemeClr val="tx1"/>
                </a:solidFill>
              </a:rPr>
              <a:t>.</a:t>
            </a:r>
            <a:endParaRPr lang="en-US" altLang="zh-CN" sz="2000">
              <a:solidFill>
                <a:schemeClr val="tx1"/>
              </a:solidFill>
            </a:endParaRPr>
          </a:p>
        </p:txBody>
      </p:sp>
      <p:pic>
        <p:nvPicPr>
          <p:cNvPr id="3" name="图片 2" descr="未标题-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1400" y="1470025"/>
            <a:ext cx="1295400" cy="22987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35000" y="5599430"/>
            <a:ext cx="10650220" cy="645160"/>
          </a:xfrm>
          <a:prstGeom prst="rect">
            <a:avLst/>
          </a:prstGeom>
          <a:solidFill>
            <a:schemeClr val="accent1">
              <a:lumMod val="20000"/>
              <a:lumOff val="80000"/>
              <a:alpha val="54000"/>
            </a:schemeClr>
          </a:solidFill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cout</a:t>
            </a:r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语句显身手</a:t>
            </a:r>
            <a:endParaRPr lang="zh-CN" altLang="en-US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大魏体简体" panose="02000000000000000000" charset="-122"/>
              <a:ea typeface="方正大魏体简体" panose="020000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" grpId="0" bldLvl="0" animBg="1"/>
      <p:bldP spid="13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137" y="2226"/>
              <a:ext cx="3397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认识</a:t>
              </a:r>
              <a:r>
                <a:rPr lang="en-US" altLang="zh-CN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cout</a:t>
              </a:r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语句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012190" y="3928110"/>
            <a:ext cx="495935" cy="70675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4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4000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22655" y="2242185"/>
            <a:ext cx="10499725" cy="418846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400"/>
              <a:t>    </a:t>
            </a:r>
            <a:r>
              <a:rPr lang="zh-CN" altLang="en-US" sz="2400"/>
              <a:t>习惯上，将</a:t>
            </a:r>
            <a:r>
              <a:rPr lang="en-US" altLang="zh-CN" sz="2400"/>
              <a:t>cout</a:t>
            </a:r>
            <a:r>
              <a:rPr lang="zh-CN" altLang="en-US" sz="2400"/>
              <a:t>和流插入运算符</a:t>
            </a:r>
            <a:r>
              <a:rPr lang="en-US" altLang="zh-CN" sz="2400"/>
              <a:t>”&lt;&lt;”</a:t>
            </a:r>
            <a:r>
              <a:rPr lang="zh-CN" altLang="en-US" sz="2400"/>
              <a:t>实现的输出语句简称为</a:t>
            </a:r>
            <a:r>
              <a:rPr lang="en-US" altLang="zh-CN" sz="2400"/>
              <a:t>cout</a:t>
            </a:r>
            <a:r>
              <a:rPr lang="zh-CN" altLang="en-US" sz="2400"/>
              <a:t>语句。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  </a:t>
            </a:r>
            <a:r>
              <a:rPr lang="zh-CN" altLang="en-US" sz="2400" b="1">
                <a:solidFill>
                  <a:srgbClr val="C00000"/>
                </a:solidFill>
              </a:rPr>
              <a:t>  </a:t>
            </a:r>
            <a:r>
              <a:rPr lang="en-US" altLang="zh-CN" sz="2400" b="1">
                <a:solidFill>
                  <a:srgbClr val="C00000"/>
                </a:solidFill>
              </a:rPr>
              <a:t>cout</a:t>
            </a:r>
            <a:r>
              <a:rPr lang="zh-CN" altLang="en-US" sz="2400" b="1">
                <a:solidFill>
                  <a:srgbClr val="C00000"/>
                </a:solidFill>
              </a:rPr>
              <a:t>语句的一般格式为：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    </a:t>
            </a:r>
            <a:r>
              <a:rPr lang="en-US" altLang="zh-CN" sz="2400"/>
              <a:t>cout&lt;&lt;</a:t>
            </a:r>
            <a:r>
              <a:rPr lang="zh-CN" altLang="en-US" sz="2400"/>
              <a:t>项目</a:t>
            </a:r>
            <a:r>
              <a:rPr lang="en-US" altLang="zh-CN" sz="2400"/>
              <a:t>1&lt;&lt;</a:t>
            </a:r>
            <a:r>
              <a:rPr lang="zh-CN" altLang="en-US" sz="2400"/>
              <a:t>项目</a:t>
            </a:r>
            <a:r>
              <a:rPr lang="en-US" altLang="zh-CN" sz="2400"/>
              <a:t>2&lt;&lt;.......</a:t>
            </a:r>
            <a:r>
              <a:rPr lang="zh-CN" altLang="en-US" sz="2400"/>
              <a:t>项目</a:t>
            </a:r>
            <a:r>
              <a:rPr lang="en-US" altLang="zh-CN" sz="2400"/>
              <a:t>n</a:t>
            </a:r>
            <a:r>
              <a:rPr lang="zh-CN" altLang="en-US" sz="2400"/>
              <a:t>；</a:t>
            </a:r>
            <a:endParaRPr lang="zh-CN" altLang="en-US" sz="2400"/>
          </a:p>
          <a:p>
            <a:pPr>
              <a:lnSpc>
                <a:spcPct val="110000"/>
              </a:lnSpc>
            </a:pPr>
            <a:endParaRPr lang="zh-CN" altLang="en-US" sz="2400"/>
          </a:p>
          <a:p>
            <a:pPr>
              <a:lnSpc>
                <a:spcPct val="110000"/>
              </a:lnSpc>
            </a:pPr>
            <a:r>
              <a:rPr lang="zh-CN" altLang="en-US" sz="2400"/>
              <a:t>   </a:t>
            </a:r>
            <a:endParaRPr lang="zh-CN" altLang="en-US" sz="2400"/>
          </a:p>
          <a:p>
            <a:pPr>
              <a:lnSpc>
                <a:spcPct val="110000"/>
              </a:lnSpc>
            </a:pPr>
            <a:endParaRPr lang="zh-CN" altLang="en-US" sz="2400"/>
          </a:p>
          <a:p>
            <a:pPr>
              <a:lnSpc>
                <a:spcPct val="110000"/>
              </a:lnSpc>
            </a:pPr>
            <a:r>
              <a:rPr lang="zh-CN" altLang="en-US" sz="2400"/>
              <a:t> </a:t>
            </a:r>
            <a:endParaRPr lang="zh-CN" altLang="en-US" sz="2400"/>
          </a:p>
          <a:p>
            <a:pPr>
              <a:lnSpc>
                <a:spcPct val="110000"/>
              </a:lnSpc>
            </a:pPr>
            <a:endParaRPr lang="zh-CN" altLang="en-US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zh-CN" altLang="en-US" sz="2400" b="1">
              <a:solidFill>
                <a:srgbClr val="C0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16660" y="4225925"/>
            <a:ext cx="9777095" cy="902970"/>
          </a:xfrm>
          <a:prstGeom prst="rect">
            <a:avLst/>
          </a:prstGeom>
          <a:solidFill>
            <a:srgbClr val="EEDDED"/>
          </a:solidFill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en-US" altLang="zh-CN" sz="2400"/>
              <a:t>     cout</a:t>
            </a:r>
            <a:r>
              <a:rPr lang="zh-CN" altLang="en-US" sz="2400"/>
              <a:t>语句的作用是将流插入运算符</a:t>
            </a:r>
            <a:r>
              <a:rPr lang="en-US" altLang="zh-CN" sz="2400"/>
              <a:t>”&lt;&lt;”</a:t>
            </a:r>
            <a:r>
              <a:rPr lang="zh-CN" altLang="en-US" sz="2400"/>
              <a:t>右侧项目的内容插入输出流中，</a:t>
            </a:r>
            <a:r>
              <a:rPr lang="en-US" altLang="zh-CN" sz="2400"/>
              <a:t>c++</a:t>
            </a:r>
            <a:r>
              <a:rPr lang="zh-CN" altLang="en-US" sz="2400"/>
              <a:t>系统再将输出流的内容 输出到系统指定的设备（一般为显示器）上。</a:t>
            </a:r>
            <a:endParaRPr lang="zh-CN" altLang="en-US" sz="2400"/>
          </a:p>
        </p:txBody>
      </p:sp>
      <p:sp>
        <p:nvSpPr>
          <p:cNvPr id="3" name="矩形 2"/>
          <p:cNvSpPr/>
          <p:nvPr/>
        </p:nvSpPr>
        <p:spPr>
          <a:xfrm>
            <a:off x="1508125" y="5595620"/>
            <a:ext cx="1466215" cy="56007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显示器</a:t>
            </a:r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3599815" y="5358130"/>
            <a:ext cx="1067435" cy="53911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cout</a:t>
            </a:r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5141595" y="5358130"/>
            <a:ext cx="1109980" cy="5175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&lt;&lt;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6682740" y="5358130"/>
            <a:ext cx="3416935" cy="506730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</a:pPr>
            <a:r>
              <a:rPr lang="zh-CN" altLang="en-US">
                <a:sym typeface="+mn-ea"/>
              </a:rPr>
              <a:t> </a:t>
            </a:r>
            <a:r>
              <a:rPr lang="en-US" altLang="zh-CN">
                <a:sym typeface="+mn-ea"/>
              </a:rPr>
              <a:t>“</a:t>
            </a:r>
            <a:r>
              <a:rPr lang="zh-CN" altLang="en-US">
                <a:sym typeface="+mn-ea"/>
              </a:rPr>
              <a:t>A glad New Year to you!</a:t>
            </a:r>
            <a:r>
              <a:rPr lang="en-US" altLang="zh-CN">
                <a:sym typeface="+mn-ea"/>
              </a:rPr>
              <a:t>”</a:t>
            </a:r>
            <a:r>
              <a:rPr lang="zh-CN" altLang="en-US">
                <a:sym typeface="+mn-ea"/>
              </a:rPr>
              <a:t> </a:t>
            </a:r>
            <a:endParaRPr lang="zh-CN" altLang="en-US"/>
          </a:p>
        </p:txBody>
      </p:sp>
      <p:cxnSp>
        <p:nvCxnSpPr>
          <p:cNvPr id="13" name="直接箭头连接符 12"/>
          <p:cNvCxnSpPr>
            <a:stCxn id="12" idx="1"/>
            <a:endCxn id="9" idx="3"/>
          </p:cNvCxnSpPr>
          <p:nvPr/>
        </p:nvCxnSpPr>
        <p:spPr>
          <a:xfrm flipH="1">
            <a:off x="6251575" y="5611495"/>
            <a:ext cx="431165" cy="57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9" idx="1"/>
            <a:endCxn id="6" idx="3"/>
          </p:cNvCxnSpPr>
          <p:nvPr/>
        </p:nvCxnSpPr>
        <p:spPr>
          <a:xfrm flipH="1">
            <a:off x="4667250" y="5617210"/>
            <a:ext cx="474345" cy="107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6" idx="1"/>
            <a:endCxn id="3" idx="3"/>
          </p:cNvCxnSpPr>
          <p:nvPr/>
        </p:nvCxnSpPr>
        <p:spPr>
          <a:xfrm flipH="1">
            <a:off x="2974340" y="5628005"/>
            <a:ext cx="625475" cy="2476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" grpId="0" bldLvl="0" animBg="1"/>
      <p:bldP spid="12" grpId="0" animBg="1"/>
      <p:bldP spid="9" grpId="0" animBg="1"/>
      <p:bldP spid="6" grpId="0" animBg="1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574" y="2226"/>
              <a:ext cx="2540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代码分享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79475" y="2005330"/>
            <a:ext cx="7373620" cy="4523105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69340" y="2262505"/>
            <a:ext cx="645350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000"/>
              <a:t>#include&lt;bits/stdc++.h&gt;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using namespace std;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int main() {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	</a:t>
            </a: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      return 0;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}</a:t>
            </a:r>
            <a:endParaRPr lang="zh-CN" altLang="en-US" sz="2000"/>
          </a:p>
        </p:txBody>
      </p:sp>
      <p:sp>
        <p:nvSpPr>
          <p:cNvPr id="8" name="文本框 7"/>
          <p:cNvSpPr txBox="1"/>
          <p:nvPr/>
        </p:nvSpPr>
        <p:spPr>
          <a:xfrm>
            <a:off x="1515745" y="3465195"/>
            <a:ext cx="6101080" cy="20840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/>
              <a:t>cout&lt;&lt;"A New Year is beginning,"&lt;&lt;endl;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cout&lt;&lt;"Be joyful, one and all! 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cout&lt;&lt;"Then turn and face each other"&lt;&lt;endl;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cout&lt;&lt;"And share this friendly call: 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cout&lt;&lt;"I wish a happy New Year, 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cout&lt;&lt;"A glad New Year,  "&lt;&lt;endl;</a:t>
            </a:r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8763000" y="2005330"/>
            <a:ext cx="2263775" cy="73279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tx1"/>
                </a:solidFill>
                <a:sym typeface="+mn-ea"/>
              </a:rPr>
              <a:t>程序模板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cxnSp>
        <p:nvCxnSpPr>
          <p:cNvPr id="17" name="直接箭头连接符 16"/>
          <p:cNvCxnSpPr>
            <a:stCxn id="16" idx="1"/>
          </p:cNvCxnSpPr>
          <p:nvPr/>
        </p:nvCxnSpPr>
        <p:spPr>
          <a:xfrm flipH="1">
            <a:off x="8246110" y="2371725"/>
            <a:ext cx="516890" cy="41395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069340" y="2262505"/>
            <a:ext cx="3582035" cy="408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4862195" y="2144395"/>
            <a:ext cx="3264535" cy="64516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r>
              <a:rPr lang="zh-CN" altLang="en-US"/>
              <a:t>预处理指令，将万能头文件包括在本程序中。</a:t>
            </a:r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069340" y="2738120"/>
            <a:ext cx="3582035" cy="275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4883785" y="2820035"/>
            <a:ext cx="3242945" cy="64516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r>
              <a:rPr lang="zh-CN" altLang="en-US"/>
              <a:t>使用标准名字空间。名空间用来控制不同类库的冲突问题。</a:t>
            </a: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1069340" y="3101975"/>
            <a:ext cx="1190625" cy="275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2390140" y="3497580"/>
            <a:ext cx="5737225" cy="92202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r>
              <a:rPr lang="zh-CN" altLang="en-US"/>
              <a:t>主函数的起始声明。是</a:t>
            </a:r>
            <a:r>
              <a:rPr lang="en-US" altLang="zh-CN"/>
              <a:t>C++</a:t>
            </a:r>
            <a:r>
              <a:rPr lang="zh-CN" altLang="en-US"/>
              <a:t>程序运行的起点。（）表示它是一个函数。不能省略。</a:t>
            </a:r>
            <a:r>
              <a:rPr lang="en-US" altLang="zh-CN"/>
              <a:t>int</a:t>
            </a:r>
            <a:r>
              <a:rPr lang="zh-CN" altLang="en-US"/>
              <a:t>表示该函数的返回值是整数。主函数中的内容有｛｝花括号括起来</a:t>
            </a: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1515745" y="5658485"/>
            <a:ext cx="1502410" cy="326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3479165" y="5617845"/>
            <a:ext cx="4648200" cy="92202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r>
              <a:rPr lang="zh-CN"/>
              <a:t>主函数</a:t>
            </a:r>
            <a:r>
              <a:rPr lang="en-US" altLang="zh-CN"/>
              <a:t>main()</a:t>
            </a:r>
            <a:r>
              <a:rPr lang="zh-CN" altLang="en-US"/>
              <a:t>的返回语句。遇到</a:t>
            </a:r>
            <a:r>
              <a:rPr lang="en-US" altLang="zh-CN"/>
              <a:t>return 0</a:t>
            </a:r>
            <a:r>
              <a:rPr lang="zh-CN" altLang="en-US"/>
              <a:t>表示该函数已经顺利结束，返回其他数则表示有异常。</a:t>
            </a:r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8472170" y="2005330"/>
            <a:ext cx="2812415" cy="448183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sz="2400" b="1">
              <a:solidFill>
                <a:schemeClr val="accent2"/>
              </a:solidFill>
            </a:endParaRPr>
          </a:p>
          <a:p>
            <a:pPr algn="l"/>
            <a:r>
              <a:rPr lang="zh-CN" altLang="en-US" sz="2400" b="1">
                <a:solidFill>
                  <a:schemeClr val="accent2"/>
                </a:solidFill>
              </a:rPr>
              <a:t>小提示：</a:t>
            </a:r>
            <a:endParaRPr lang="zh-CN" altLang="en-US" b="1">
              <a:solidFill>
                <a:schemeClr val="accent2"/>
              </a:solidFill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程序中的双撇号是英文状态下的双撇号，不是中文状态下的引号。</a:t>
            </a:r>
            <a:endParaRPr lang="zh-CN" altLang="en-US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程序的编写要注意适当地缩进，一般采用</a:t>
            </a:r>
            <a:r>
              <a:rPr lang="en-US" altLang="zh-CN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“</a:t>
            </a: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逐层缩进</a:t>
            </a:r>
            <a:r>
              <a:rPr lang="en-US" altLang="zh-CN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”</a:t>
            </a: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形式，以便使程序更加清晰易读。</a:t>
            </a:r>
            <a:endParaRPr lang="zh-CN" altLang="en-US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en-US" altLang="zh-CN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endl</a:t>
            </a: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是</a:t>
            </a:r>
            <a:r>
              <a:rPr lang="en-US" altLang="zh-CN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end line</a:t>
            </a: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的缩写，表示换行</a:t>
            </a:r>
            <a:endParaRPr lang="zh-CN" altLang="en-US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u"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500"/>
                            </p:stCondLst>
                            <p:childTnLst>
                              <p:par>
                                <p:cTn id="72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0"/>
                            </p:stCondLst>
                            <p:childTnLst>
                              <p:par>
                                <p:cTn id="82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000"/>
                            </p:stCondLst>
                            <p:childTnLst>
                              <p:par>
                                <p:cTn id="97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4500"/>
                            </p:stCondLst>
                            <p:childTnLst>
                              <p:par>
                                <p:cTn id="102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4" grpId="0"/>
      <p:bldP spid="16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4" grpId="0" animBg="1"/>
      <p:bldP spid="25" grpId="0" bldLvl="0" animBg="1"/>
      <p:bldP spid="26" grpId="0" bldLvl="0" animBg="1"/>
      <p:bldP spid="18" grpId="1" animBg="1"/>
      <p:bldP spid="19" grpId="1" animBg="1"/>
      <p:bldP spid="20" grpId="1" animBg="1"/>
      <p:bldP spid="21" grpId="1" animBg="1"/>
      <p:bldP spid="23" grpId="1" animBg="1"/>
      <p:bldP spid="24" grpId="1" animBg="1"/>
      <p:bldP spid="25" grpId="1" animBg="1"/>
      <p:bldP spid="26" grpId="1" bldLvl="0" animBg="1"/>
      <p:bldP spid="8" grpId="0" animBg="1"/>
      <p:bldP spid="16" grpId="1" animBg="1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C:\Users\Administrator\Desktop\未标题-1.jpg未标题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1078607" y="-1002617"/>
            <a:ext cx="5475605" cy="5533009"/>
          </a:xfrm>
          <a:custGeom>
            <a:avLst/>
            <a:gdLst>
              <a:gd name="connsiteX0" fmla="*/ 1997166 w 3994332"/>
              <a:gd name="connsiteY0" fmla="*/ 0 h 3994332"/>
              <a:gd name="connsiteX1" fmla="*/ 3994332 w 3994332"/>
              <a:gd name="connsiteY1" fmla="*/ 1997166 h 3994332"/>
              <a:gd name="connsiteX2" fmla="*/ 1997166 w 3994332"/>
              <a:gd name="connsiteY2" fmla="*/ 3994332 h 3994332"/>
              <a:gd name="connsiteX3" fmla="*/ 0 w 3994332"/>
              <a:gd name="connsiteY3" fmla="*/ 1997166 h 3994332"/>
              <a:gd name="connsiteX4" fmla="*/ 1997166 w 3994332"/>
              <a:gd name="connsiteY4" fmla="*/ 0 h 3994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4332" h="3994332">
                <a:moveTo>
                  <a:pt x="1997166" y="0"/>
                </a:moveTo>
                <a:cubicBezTo>
                  <a:pt x="3100170" y="0"/>
                  <a:pt x="3994332" y="894162"/>
                  <a:pt x="3994332" y="1997166"/>
                </a:cubicBezTo>
                <a:cubicBezTo>
                  <a:pt x="3994332" y="3100170"/>
                  <a:pt x="3100170" y="3994332"/>
                  <a:pt x="1997166" y="3994332"/>
                </a:cubicBezTo>
                <a:cubicBezTo>
                  <a:pt x="894162" y="3994332"/>
                  <a:pt x="0" y="3100170"/>
                  <a:pt x="0" y="1997166"/>
                </a:cubicBezTo>
                <a:cubicBezTo>
                  <a:pt x="0" y="894162"/>
                  <a:pt x="894162" y="0"/>
                  <a:pt x="1997166" y="0"/>
                </a:cubicBezTo>
                <a:close/>
              </a:path>
            </a:pathLst>
          </a:custGeom>
        </p:spPr>
      </p:pic>
      <p:sp>
        <p:nvSpPr>
          <p:cNvPr id="13" name="椭圆 12"/>
          <p:cNvSpPr/>
          <p:nvPr/>
        </p:nvSpPr>
        <p:spPr>
          <a:xfrm>
            <a:off x="1738772" y="1683333"/>
            <a:ext cx="3365863" cy="3365863"/>
          </a:xfrm>
          <a:prstGeom prst="ellipse">
            <a:avLst/>
          </a:pr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51756" y="2437016"/>
            <a:ext cx="3547527" cy="20916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r" defTabSz="1219200">
              <a:defRPr sz="8000" b="1" spc="40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</a:defRPr>
            </a:lvl1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0</a:t>
            </a:r>
            <a:r>
              <a:rPr kumimoji="0" lang="en-US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3</a:t>
            </a:r>
            <a:endParaRPr kumimoji="0" lang="en-US" sz="13000" i="0" u="none" strike="noStrike" kern="0" cap="none" spc="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29107" y="2683525"/>
            <a:ext cx="3999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1500" b="1">
                <a:solidFill>
                  <a:schemeClr val="bg1"/>
                </a:solidFill>
                <a:latin typeface="方正黑体简体"/>
              </a:defRPr>
            </a:lvl1pPr>
          </a:lstStyle>
          <a:p>
            <a:pPr>
              <a:defRPr/>
            </a:pPr>
            <a:r>
              <a:rPr lang="zh-CN" sz="6000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诵经典诗文</a:t>
            </a:r>
            <a:endParaRPr lang="zh-CN" sz="6000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0822985" flipH="1" flipV="1">
            <a:off x="3999432" y="3703761"/>
            <a:ext cx="12206437" cy="2757948"/>
          </a:xfrm>
          <a:custGeom>
            <a:avLst/>
            <a:gdLst>
              <a:gd name="connsiteX0" fmla="*/ 12206436 w 12206437"/>
              <a:gd name="connsiteY0" fmla="*/ 735988 h 2757948"/>
              <a:gd name="connsiteX1" fmla="*/ 12206437 w 12206437"/>
              <a:gd name="connsiteY1" fmla="*/ 735988 h 2757948"/>
              <a:gd name="connsiteX2" fmla="*/ 12206437 w 12206437"/>
              <a:gd name="connsiteY2" fmla="*/ 2757948 h 2757948"/>
              <a:gd name="connsiteX3" fmla="*/ 12206436 w 12206437"/>
              <a:gd name="connsiteY3" fmla="*/ 2757948 h 2757948"/>
              <a:gd name="connsiteX4" fmla="*/ 7908759 w 12206437"/>
              <a:gd name="connsiteY4" fmla="*/ 0 h 2757948"/>
              <a:gd name="connsiteX5" fmla="*/ 8227635 w 12206437"/>
              <a:gd name="connsiteY5" fmla="*/ 6518 h 2757948"/>
              <a:gd name="connsiteX6" fmla="*/ 8018258 w 12206437"/>
              <a:gd name="connsiteY6" fmla="*/ 11152 h 2757948"/>
              <a:gd name="connsiteX7" fmla="*/ 1409156 w 12206437"/>
              <a:gd name="connsiteY7" fmla="*/ 2553505 h 2757948"/>
              <a:gd name="connsiteX8" fmla="*/ 1173140 w 12206437"/>
              <a:gd name="connsiteY8" fmla="*/ 2757948 h 2757948"/>
              <a:gd name="connsiteX9" fmla="*/ 0 w 12206437"/>
              <a:gd name="connsiteY9" fmla="*/ 2757948 h 2757948"/>
              <a:gd name="connsiteX10" fmla="*/ 289231 w 12206437"/>
              <a:gd name="connsiteY10" fmla="*/ 2526534 h 2757948"/>
              <a:gd name="connsiteX11" fmla="*/ 7908759 w 12206437"/>
              <a:gd name="connsiteY11" fmla="*/ 0 h 275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6437" h="2757948">
                <a:moveTo>
                  <a:pt x="12206436" y="735988"/>
                </a:moveTo>
                <a:lnTo>
                  <a:pt x="12206437" y="735988"/>
                </a:lnTo>
                <a:lnTo>
                  <a:pt x="12206437" y="2757948"/>
                </a:lnTo>
                <a:lnTo>
                  <a:pt x="12206436" y="2757948"/>
                </a:lnTo>
                <a:close/>
                <a:moveTo>
                  <a:pt x="7908759" y="0"/>
                </a:moveTo>
                <a:lnTo>
                  <a:pt x="8227635" y="6518"/>
                </a:lnTo>
                <a:lnTo>
                  <a:pt x="8018258" y="11152"/>
                </a:lnTo>
                <a:cubicBezTo>
                  <a:pt x="5512605" y="122273"/>
                  <a:pt x="3221315" y="1057979"/>
                  <a:pt x="1409156" y="2553505"/>
                </a:cubicBezTo>
                <a:lnTo>
                  <a:pt x="1173140" y="2757948"/>
                </a:lnTo>
                <a:lnTo>
                  <a:pt x="0" y="2757948"/>
                </a:lnTo>
                <a:lnTo>
                  <a:pt x="289231" y="2526534"/>
                </a:lnTo>
                <a:cubicBezTo>
                  <a:pt x="2359846" y="948155"/>
                  <a:pt x="5014426" y="0"/>
                  <a:pt x="7908759" y="0"/>
                </a:cubicBezTo>
                <a:close/>
              </a:path>
            </a:pathLst>
          </a:cu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文本框 21"/>
          <p:cNvSpPr txBox="1"/>
          <p:nvPr/>
        </p:nvSpPr>
        <p:spPr>
          <a:xfrm>
            <a:off x="711200" y="2186940"/>
            <a:ext cx="5280660" cy="341249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80000"/>
              </a:lnSpc>
            </a:pPr>
            <a:r>
              <a:rPr lang="en-US" altLang="zh-CN" sz="2400" b="1"/>
              <a:t>      </a:t>
            </a:r>
            <a:r>
              <a:rPr lang="zh-CN" altLang="en-US" sz="2400" b="1"/>
              <a:t>传统经典是中华民族无比自豪的文化财富,诗词又是传统文化的精华所在。我想让计算机在屏幕上显示一首庆祝新年的古诗，该怎么实现呢</a:t>
            </a:r>
            <a:r>
              <a:rPr lang="en-US" altLang="zh-CN" sz="2400" b="1"/>
              <a:t>?</a:t>
            </a:r>
            <a:r>
              <a:rPr lang="zh-CN" altLang="en-US" sz="2400" b="1"/>
              <a:t>诗歌内容如右图所示。</a:t>
            </a:r>
            <a:endParaRPr lang="en-US" altLang="zh-CN" sz="2400" b="1">
              <a:solidFill>
                <a:schemeClr val="tx1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711200" y="1297305"/>
            <a:ext cx="3416935" cy="678815"/>
          </a:xfrm>
          <a:prstGeom prst="parallelogram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724025" y="1297305"/>
            <a:ext cx="1407160" cy="46037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rPr>
              <a:t>曹冲有问</a:t>
            </a:r>
            <a:endParaRPr lang="zh-CN" sz="2400" b="1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416800" y="2073275"/>
            <a:ext cx="3868420" cy="33909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70000"/>
              </a:lnSpc>
            </a:pPr>
            <a:r>
              <a:rPr lang="en-US" altLang="zh-CN" sz="2000">
                <a:solidFill>
                  <a:schemeClr val="tx1"/>
                </a:solidFill>
              </a:rPr>
              <a:t>  </a:t>
            </a:r>
            <a:r>
              <a:rPr lang="zh-CN" altLang="en-US" sz="2000">
                <a:solidFill>
                  <a:schemeClr val="tx1"/>
                </a:solidFill>
              </a:rPr>
              <a:t>元日</a:t>
            </a:r>
            <a:endParaRPr lang="zh-CN" altLang="en-US" sz="2000">
              <a:solidFill>
                <a:schemeClr val="tx1"/>
              </a:solidFill>
            </a:endParaRPr>
          </a:p>
          <a:p>
            <a:pPr algn="ctr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(宋)王安石</a:t>
            </a:r>
            <a:endParaRPr lang="zh-CN" altLang="en-US" sz="2000">
              <a:solidFill>
                <a:schemeClr val="tx1"/>
              </a:solidFill>
            </a:endParaRPr>
          </a:p>
          <a:p>
            <a:pPr algn="ctr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爆竹声中一岁除，</a:t>
            </a:r>
            <a:endParaRPr lang="zh-CN" altLang="en-US" sz="2000">
              <a:solidFill>
                <a:schemeClr val="tx1"/>
              </a:solidFill>
            </a:endParaRPr>
          </a:p>
          <a:p>
            <a:pPr algn="ctr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春风送暖入屠苏;</a:t>
            </a:r>
            <a:endParaRPr lang="zh-CN" altLang="en-US" sz="2000">
              <a:solidFill>
                <a:schemeClr val="tx1"/>
              </a:solidFill>
            </a:endParaRPr>
          </a:p>
          <a:p>
            <a:pPr algn="ctr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千门万户瞳瞳日，</a:t>
            </a:r>
            <a:endParaRPr lang="zh-CN" altLang="en-US" sz="2000">
              <a:solidFill>
                <a:schemeClr val="tx1"/>
              </a:solidFill>
            </a:endParaRPr>
          </a:p>
          <a:p>
            <a:pPr algn="ctr">
              <a:lnSpc>
                <a:spcPct val="170000"/>
              </a:lnSpc>
            </a:pPr>
            <a:r>
              <a:rPr lang="zh-CN" altLang="en-US" sz="2000">
                <a:solidFill>
                  <a:schemeClr val="tx1"/>
                </a:solidFill>
              </a:rPr>
              <a:t>总把新桃换旧符。</a:t>
            </a:r>
            <a:endParaRPr lang="zh-CN" altLang="en-US" sz="2000">
              <a:solidFill>
                <a:schemeClr val="tx1"/>
              </a:solidFill>
            </a:endParaRPr>
          </a:p>
        </p:txBody>
      </p:sp>
      <p:pic>
        <p:nvPicPr>
          <p:cNvPr id="3" name="图片 2" descr="未标题-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21400" y="1470025"/>
            <a:ext cx="1295400" cy="229870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35000" y="5599430"/>
            <a:ext cx="10650220" cy="645160"/>
          </a:xfrm>
          <a:prstGeom prst="rect">
            <a:avLst/>
          </a:prstGeom>
          <a:solidFill>
            <a:schemeClr val="accent1">
              <a:lumMod val="20000"/>
              <a:lumOff val="80000"/>
              <a:alpha val="54000"/>
            </a:schemeClr>
          </a:solidFill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cout</a:t>
            </a:r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语句显身手</a:t>
            </a:r>
            <a:endParaRPr lang="zh-CN" altLang="en-US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大魏体简体" panose="02000000000000000000" charset="-122"/>
              <a:ea typeface="方正大魏体简体" panose="020000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" grpId="0" bldLvl="0" animBg="1"/>
      <p:bldP spid="13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574" y="2226"/>
              <a:ext cx="2540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代码分享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79475" y="2005330"/>
            <a:ext cx="7373620" cy="4523105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69340" y="2262505"/>
            <a:ext cx="645350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000"/>
              <a:t>#include&lt;bits/stdc++.h&gt;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using namespace std;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int main() {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	</a:t>
            </a: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      return 0;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}</a:t>
            </a:r>
            <a:endParaRPr lang="zh-CN" altLang="en-US" sz="2000"/>
          </a:p>
        </p:txBody>
      </p:sp>
      <p:sp>
        <p:nvSpPr>
          <p:cNvPr id="8" name="文本框 7"/>
          <p:cNvSpPr txBox="1"/>
          <p:nvPr/>
        </p:nvSpPr>
        <p:spPr>
          <a:xfrm>
            <a:off x="1515745" y="3465195"/>
            <a:ext cx="6101080" cy="20840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/>
              <a:t>cout&lt;&lt;"     元日"&lt;&lt;endl;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 (宋)王安石"&lt;&lt;endl;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cout&lt;&lt;"爆竹声中一岁除，"&lt;&lt;endl;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cout&lt;&lt;"春风送暖入屠苏; 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cout&lt;&lt;"千门万户瞳瞳日，"&lt;&lt;endl;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cout&lt;&lt;"总把新桃换旧符。 "&lt;&lt;endl;</a:t>
            </a:r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8472170" y="2005330"/>
            <a:ext cx="3027680" cy="448183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sz="2400" b="1">
              <a:solidFill>
                <a:schemeClr val="accent2"/>
              </a:solidFill>
            </a:endParaRPr>
          </a:p>
          <a:p>
            <a:pPr algn="l"/>
            <a:r>
              <a:rPr lang="zh-CN" altLang="en-US" sz="2400" b="1">
                <a:solidFill>
                  <a:schemeClr val="accent2"/>
                </a:solidFill>
              </a:rPr>
              <a:t>小提示：</a:t>
            </a:r>
            <a:endParaRPr lang="zh-CN" altLang="en-US" b="1">
              <a:solidFill>
                <a:schemeClr val="accent2"/>
              </a:solidFill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程序中的双撇号是英文状态下的双撇号，双撇号中的内容原样输出，包括空格。空格可起到格式控制的作用。</a:t>
            </a:r>
            <a:endParaRPr lang="zh-CN" altLang="en-US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中英文切换：</a:t>
            </a:r>
            <a:endParaRPr lang="zh-CN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indent="0" algn="l">
              <a:lnSpc>
                <a:spcPct val="130000"/>
              </a:lnSpc>
              <a:buFont typeface="Wingdings" panose="05000000000000000000" charset="0"/>
              <a:buNone/>
            </a:pPr>
            <a:r>
              <a:rPr lang="en-US" altLang="zh-CN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    ctrl+</a:t>
            </a: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空格</a:t>
            </a:r>
            <a:endParaRPr lang="zh-CN" altLang="en-US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输出要正常显示中文，需要在程序运行窗口设置默认语言</a:t>
            </a:r>
            <a:r>
              <a:rPr lang="en-US" altLang="zh-CN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:</a:t>
            </a:r>
            <a:r>
              <a:rPr lang="zh-CN" altLang="en-US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中文</a:t>
            </a:r>
            <a:endParaRPr lang="zh-CN" altLang="en-US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u"/>
            </a:pP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4" grpId="0"/>
      <p:bldP spid="8" grpId="0" bldLvl="0" animBg="1"/>
      <p:bldP spid="27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C:\Users\Administrator\Desktop\未标题-1.jpg未标题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1078607" y="-1002617"/>
            <a:ext cx="5475605" cy="5533009"/>
          </a:xfrm>
          <a:custGeom>
            <a:avLst/>
            <a:gdLst>
              <a:gd name="connsiteX0" fmla="*/ 1997166 w 3994332"/>
              <a:gd name="connsiteY0" fmla="*/ 0 h 3994332"/>
              <a:gd name="connsiteX1" fmla="*/ 3994332 w 3994332"/>
              <a:gd name="connsiteY1" fmla="*/ 1997166 h 3994332"/>
              <a:gd name="connsiteX2" fmla="*/ 1997166 w 3994332"/>
              <a:gd name="connsiteY2" fmla="*/ 3994332 h 3994332"/>
              <a:gd name="connsiteX3" fmla="*/ 0 w 3994332"/>
              <a:gd name="connsiteY3" fmla="*/ 1997166 h 3994332"/>
              <a:gd name="connsiteX4" fmla="*/ 1997166 w 3994332"/>
              <a:gd name="connsiteY4" fmla="*/ 0 h 3994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4332" h="3994332">
                <a:moveTo>
                  <a:pt x="1997166" y="0"/>
                </a:moveTo>
                <a:cubicBezTo>
                  <a:pt x="3100170" y="0"/>
                  <a:pt x="3994332" y="894162"/>
                  <a:pt x="3994332" y="1997166"/>
                </a:cubicBezTo>
                <a:cubicBezTo>
                  <a:pt x="3994332" y="3100170"/>
                  <a:pt x="3100170" y="3994332"/>
                  <a:pt x="1997166" y="3994332"/>
                </a:cubicBezTo>
                <a:cubicBezTo>
                  <a:pt x="894162" y="3994332"/>
                  <a:pt x="0" y="3100170"/>
                  <a:pt x="0" y="1997166"/>
                </a:cubicBezTo>
                <a:cubicBezTo>
                  <a:pt x="0" y="894162"/>
                  <a:pt x="894162" y="0"/>
                  <a:pt x="1997166" y="0"/>
                </a:cubicBezTo>
                <a:close/>
              </a:path>
            </a:pathLst>
          </a:custGeom>
        </p:spPr>
      </p:pic>
      <p:sp>
        <p:nvSpPr>
          <p:cNvPr id="13" name="椭圆 12"/>
          <p:cNvSpPr/>
          <p:nvPr/>
        </p:nvSpPr>
        <p:spPr>
          <a:xfrm>
            <a:off x="1738772" y="1683333"/>
            <a:ext cx="3365863" cy="3365863"/>
          </a:xfrm>
          <a:prstGeom prst="ellipse">
            <a:avLst/>
          </a:pr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51756" y="2437016"/>
            <a:ext cx="3547527" cy="20916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r" defTabSz="1219200">
              <a:defRPr sz="8000" b="1" spc="40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</a:defRPr>
            </a:lvl1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0</a:t>
            </a:r>
            <a:r>
              <a:rPr kumimoji="0" lang="en-US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4</a:t>
            </a:r>
            <a:endParaRPr kumimoji="0" lang="en-US" sz="13000" i="0" u="none" strike="noStrike" kern="0" cap="none" spc="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29107" y="2683525"/>
            <a:ext cx="3999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1500" b="1">
                <a:solidFill>
                  <a:schemeClr val="bg1"/>
                </a:solidFill>
                <a:latin typeface="方正黑体简体"/>
              </a:defRPr>
            </a:lvl1pPr>
          </a:lstStyle>
          <a:p>
            <a:pPr algn="l">
              <a:defRPr/>
            </a:pPr>
            <a:r>
              <a:rPr lang="zh-CN" sz="6000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识加减乘除</a:t>
            </a:r>
            <a:endParaRPr lang="zh-CN" sz="6000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0822985" flipH="1" flipV="1">
            <a:off x="3999432" y="3703761"/>
            <a:ext cx="12206437" cy="2757948"/>
          </a:xfrm>
          <a:custGeom>
            <a:avLst/>
            <a:gdLst>
              <a:gd name="connsiteX0" fmla="*/ 12206436 w 12206437"/>
              <a:gd name="connsiteY0" fmla="*/ 735988 h 2757948"/>
              <a:gd name="connsiteX1" fmla="*/ 12206437 w 12206437"/>
              <a:gd name="connsiteY1" fmla="*/ 735988 h 2757948"/>
              <a:gd name="connsiteX2" fmla="*/ 12206437 w 12206437"/>
              <a:gd name="connsiteY2" fmla="*/ 2757948 h 2757948"/>
              <a:gd name="connsiteX3" fmla="*/ 12206436 w 12206437"/>
              <a:gd name="connsiteY3" fmla="*/ 2757948 h 2757948"/>
              <a:gd name="connsiteX4" fmla="*/ 7908759 w 12206437"/>
              <a:gd name="connsiteY4" fmla="*/ 0 h 2757948"/>
              <a:gd name="connsiteX5" fmla="*/ 8227635 w 12206437"/>
              <a:gd name="connsiteY5" fmla="*/ 6518 h 2757948"/>
              <a:gd name="connsiteX6" fmla="*/ 8018258 w 12206437"/>
              <a:gd name="connsiteY6" fmla="*/ 11152 h 2757948"/>
              <a:gd name="connsiteX7" fmla="*/ 1409156 w 12206437"/>
              <a:gd name="connsiteY7" fmla="*/ 2553505 h 2757948"/>
              <a:gd name="connsiteX8" fmla="*/ 1173140 w 12206437"/>
              <a:gd name="connsiteY8" fmla="*/ 2757948 h 2757948"/>
              <a:gd name="connsiteX9" fmla="*/ 0 w 12206437"/>
              <a:gd name="connsiteY9" fmla="*/ 2757948 h 2757948"/>
              <a:gd name="connsiteX10" fmla="*/ 289231 w 12206437"/>
              <a:gd name="connsiteY10" fmla="*/ 2526534 h 2757948"/>
              <a:gd name="connsiteX11" fmla="*/ 7908759 w 12206437"/>
              <a:gd name="connsiteY11" fmla="*/ 0 h 275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6437" h="2757948">
                <a:moveTo>
                  <a:pt x="12206436" y="735988"/>
                </a:moveTo>
                <a:lnTo>
                  <a:pt x="12206437" y="735988"/>
                </a:lnTo>
                <a:lnTo>
                  <a:pt x="12206437" y="2757948"/>
                </a:lnTo>
                <a:lnTo>
                  <a:pt x="12206436" y="2757948"/>
                </a:lnTo>
                <a:close/>
                <a:moveTo>
                  <a:pt x="7908759" y="0"/>
                </a:moveTo>
                <a:lnTo>
                  <a:pt x="8227635" y="6518"/>
                </a:lnTo>
                <a:lnTo>
                  <a:pt x="8018258" y="11152"/>
                </a:lnTo>
                <a:cubicBezTo>
                  <a:pt x="5512605" y="122273"/>
                  <a:pt x="3221315" y="1057979"/>
                  <a:pt x="1409156" y="2553505"/>
                </a:cubicBezTo>
                <a:lnTo>
                  <a:pt x="1173140" y="2757948"/>
                </a:lnTo>
                <a:lnTo>
                  <a:pt x="0" y="2757948"/>
                </a:lnTo>
                <a:lnTo>
                  <a:pt x="289231" y="2526534"/>
                </a:lnTo>
                <a:cubicBezTo>
                  <a:pt x="2359846" y="948155"/>
                  <a:pt x="5014426" y="0"/>
                  <a:pt x="7908759" y="0"/>
                </a:cubicBezTo>
                <a:close/>
              </a:path>
            </a:pathLst>
          </a:cu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27635" y="1218565"/>
            <a:ext cx="6530340" cy="4220210"/>
            <a:chOff x="439" y="2481"/>
            <a:chExt cx="10284" cy="6646"/>
          </a:xfrm>
        </p:grpSpPr>
        <p:pic>
          <p:nvPicPr>
            <p:cNvPr id="246" name="图片 245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39" y="2481"/>
              <a:ext cx="10284" cy="6647"/>
            </a:xfrm>
            <a:prstGeom prst="rect">
              <a:avLst/>
            </a:prstGeom>
          </p:spPr>
        </p:pic>
        <p:pic>
          <p:nvPicPr>
            <p:cNvPr id="2" name="图片 1" descr="C:\Users\Administrator\Desktop\u=2094118343,1524872253&amp;fm=26&amp;gp=0.jpgu=2094118343,1524872253&amp;fm=26&amp;gp=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rcRect/>
            <a:stretch>
              <a:fillRect/>
            </a:stretch>
          </p:blipFill>
          <p:spPr>
            <a:xfrm>
              <a:off x="1947" y="3774"/>
              <a:ext cx="7268" cy="4060"/>
            </a:xfrm>
            <a:custGeom>
              <a:avLst/>
              <a:gdLst>
                <a:gd name="connsiteX0" fmla="*/ 0 w 6153150"/>
                <a:gd name="connsiteY0" fmla="*/ 0 h 4060315"/>
                <a:gd name="connsiteX1" fmla="*/ 6153150 w 6153150"/>
                <a:gd name="connsiteY1" fmla="*/ 0 h 4060315"/>
                <a:gd name="connsiteX2" fmla="*/ 6153150 w 6153150"/>
                <a:gd name="connsiteY2" fmla="*/ 4060315 h 4060315"/>
                <a:gd name="connsiteX3" fmla="*/ 0 w 6153150"/>
                <a:gd name="connsiteY3" fmla="*/ 4060315 h 4060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53150" h="4060315">
                  <a:moveTo>
                    <a:pt x="0" y="0"/>
                  </a:moveTo>
                  <a:lnTo>
                    <a:pt x="6153150" y="0"/>
                  </a:lnTo>
                  <a:lnTo>
                    <a:pt x="6153150" y="4060315"/>
                  </a:lnTo>
                  <a:lnTo>
                    <a:pt x="0" y="4060315"/>
                  </a:lnTo>
                  <a:close/>
                </a:path>
              </a:pathLst>
            </a:custGeom>
          </p:spPr>
        </p:pic>
      </p:grpSp>
      <p:sp>
        <p:nvSpPr>
          <p:cNvPr id="24" name="矩形 23"/>
          <p:cNvSpPr/>
          <p:nvPr/>
        </p:nvSpPr>
        <p:spPr>
          <a:xfrm>
            <a:off x="6011545" y="2413635"/>
            <a:ext cx="5033645" cy="203009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字魂正文宋楷" panose="00000500000000000000" charset="-122"/>
              </a:rPr>
              <a:t>    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字魂正文宋楷" panose="00000500000000000000" charset="-122"/>
              </a:rPr>
              <a:t>这个国家的每个人都应该会编程，因为它教你如何思考。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汉仪大黑简" panose="02010609000101010101" charset="-122"/>
              <a:ea typeface="汉仪大黑简" panose="02010609000101010101" charset="-122"/>
              <a:cs typeface="汉仪大黑简" panose="02010609000101010101" charset="-122"/>
              <a:sym typeface="字魂正文宋楷" panose="00000500000000000000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字魂正文宋楷" panose="00000500000000000000" charset="-122"/>
              </a:rPr>
              <a:t>            </a:t>
            </a:r>
            <a:r>
              <a:rPr lang="en-US" altLang="zh-CN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字魂正文宋楷" panose="00000500000000000000" charset="-122"/>
              </a:rPr>
              <a:t>----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字魂正文宋楷" panose="00000500000000000000" charset="-122"/>
              </a:rPr>
              <a:t>乔布斯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汉仪大黑简" panose="02010609000101010101" charset="-122"/>
              <a:ea typeface="汉仪大黑简" panose="02010609000101010101" charset="-122"/>
              <a:cs typeface="汉仪大黑简" panose="02010609000101010101" charset="-122"/>
              <a:sym typeface="字魂正文宋楷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文本框 21"/>
          <p:cNvSpPr txBox="1"/>
          <p:nvPr/>
        </p:nvSpPr>
        <p:spPr>
          <a:xfrm>
            <a:off x="635000" y="2439035"/>
            <a:ext cx="5280660" cy="208407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80000"/>
              </a:lnSpc>
            </a:pPr>
            <a:r>
              <a:rPr lang="en-US" altLang="zh-CN" sz="2400" b="1"/>
              <a:t>    </a:t>
            </a:r>
            <a:r>
              <a:rPr lang="zh-CN" altLang="en-US" sz="2400" b="1"/>
              <a:t>计算是计算机的特长。如何让计算机能听我指挥，完成日常生活中常见的加、减、乘、除相关的计算？</a:t>
            </a:r>
            <a:endParaRPr lang="zh-CN" altLang="en-US" sz="2400" b="1">
              <a:solidFill>
                <a:schemeClr val="tx1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711200" y="1297305"/>
            <a:ext cx="3416935" cy="678815"/>
          </a:xfrm>
          <a:prstGeom prst="parallelogram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724025" y="1297305"/>
            <a:ext cx="1407160" cy="46037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rPr>
              <a:t>曹冲有问</a:t>
            </a:r>
            <a:endParaRPr lang="zh-CN" sz="2400" b="1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416800" y="1707515"/>
            <a:ext cx="3868420" cy="33909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70000"/>
              </a:lnSpc>
            </a:pPr>
            <a:r>
              <a:rPr lang="zh-CN" altLang="en-US" sz="2400" b="1">
                <a:solidFill>
                  <a:schemeClr val="accent2"/>
                </a:solidFill>
              </a:rPr>
              <a:t>我的愿望清单</a:t>
            </a:r>
            <a:r>
              <a:rPr lang="en-US" altLang="zh-CN" sz="2400" b="1">
                <a:solidFill>
                  <a:schemeClr val="accent2"/>
                </a:solidFill>
              </a:rPr>
              <a:t>:</a:t>
            </a:r>
            <a:endParaRPr lang="en-US" altLang="zh-CN" sz="2400" b="1">
              <a:solidFill>
                <a:schemeClr val="accent2"/>
              </a:solidFill>
            </a:endParaRPr>
          </a:p>
          <a:p>
            <a:pPr algn="ctr">
              <a:lnSpc>
                <a:spcPct val="170000"/>
              </a:lnSpc>
            </a:pPr>
            <a:r>
              <a:rPr lang="en-US" altLang="zh-CN" sz="2000">
                <a:solidFill>
                  <a:schemeClr val="tx1"/>
                </a:solidFill>
              </a:rPr>
              <a:t>1.</a:t>
            </a:r>
            <a:r>
              <a:rPr lang="zh-CN" altLang="en-US" sz="2000">
                <a:solidFill>
                  <a:schemeClr val="tx1"/>
                </a:solidFill>
              </a:rPr>
              <a:t>固定数的加减乘除运算</a:t>
            </a:r>
            <a:endParaRPr lang="zh-CN" altLang="en-US" sz="2000">
              <a:solidFill>
                <a:schemeClr val="tx1"/>
              </a:solidFill>
            </a:endParaRPr>
          </a:p>
          <a:p>
            <a:pPr algn="ctr">
              <a:lnSpc>
                <a:spcPct val="170000"/>
              </a:lnSpc>
            </a:pPr>
            <a:r>
              <a:rPr lang="en-US" altLang="zh-CN" sz="2000">
                <a:solidFill>
                  <a:schemeClr val="tx1"/>
                </a:solidFill>
              </a:rPr>
              <a:t>2.</a:t>
            </a:r>
            <a:r>
              <a:rPr lang="zh-CN" altLang="en-US" sz="2000">
                <a:solidFill>
                  <a:schemeClr val="tx1"/>
                </a:solidFill>
              </a:rPr>
              <a:t>任意数的加减乘除运算</a:t>
            </a:r>
            <a:endParaRPr lang="zh-CN" altLang="en-US" sz="200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35000" y="5610225"/>
            <a:ext cx="10650220" cy="645160"/>
          </a:xfrm>
          <a:prstGeom prst="rect">
            <a:avLst/>
          </a:prstGeom>
          <a:solidFill>
            <a:schemeClr val="accent1">
              <a:lumMod val="20000"/>
              <a:lumOff val="80000"/>
              <a:alpha val="54000"/>
            </a:schemeClr>
          </a:solidFill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altLang="zh-CN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cout</a:t>
            </a:r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语句、</a:t>
            </a:r>
            <a:r>
              <a:rPr lang="en-US" altLang="zh-CN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cin</a:t>
            </a:r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语句、</a:t>
            </a:r>
            <a:r>
              <a:rPr lang="zh-CN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变量、表达式、赋值语句</a:t>
            </a:r>
            <a:endParaRPr lang="zh-CN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大魏体简体" panose="02000000000000000000" charset="-122"/>
              <a:ea typeface="方正大魏体简体" panose="02000000000000000000" charset="-122"/>
            </a:endParaRPr>
          </a:p>
        </p:txBody>
      </p:sp>
      <p:pic>
        <p:nvPicPr>
          <p:cNvPr id="4" name="图片 3" descr="未标题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7230" y="2439035"/>
            <a:ext cx="1499870" cy="26593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" grpId="0" bldLvl="0" animBg="1"/>
      <p:bldP spid="13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293" y="2226"/>
              <a:ext cx="3103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代码一分享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79475" y="2005330"/>
            <a:ext cx="7373620" cy="4523105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69340" y="2262505"/>
            <a:ext cx="645350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000"/>
              <a:t>#include&lt;bits/stdc++.h&gt;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using namespace std;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int main() {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	</a:t>
            </a: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      return 0;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}</a:t>
            </a:r>
            <a:endParaRPr lang="zh-CN" altLang="en-US" sz="2000"/>
          </a:p>
        </p:txBody>
      </p:sp>
      <p:sp>
        <p:nvSpPr>
          <p:cNvPr id="8" name="文本框 7"/>
          <p:cNvSpPr txBox="1"/>
          <p:nvPr/>
        </p:nvSpPr>
        <p:spPr>
          <a:xfrm>
            <a:off x="1515745" y="3605530"/>
            <a:ext cx="6101080" cy="17519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/>
              <a:t>cout&lt;&lt;"加法运算:3＋7="&lt;&lt;3+7&lt;&lt;endl;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cout&lt;&lt;"减法运算:99-6="&lt;&lt;99-6&lt;&lt;endl;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cout&lt;&lt;"乘法运算:9×9="&lt;&lt;9*9&lt;&lt;endl;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cout&lt;&lt;"除法运算19÷3商为:"&lt;&lt;19/3&lt;&lt;endl;</a:t>
            </a:r>
            <a:endParaRPr lang="zh-CN" altLang="en-US"/>
          </a:p>
          <a:p>
            <a:pPr>
              <a:lnSpc>
                <a:spcPct val="120000"/>
              </a:lnSpc>
            </a:pPr>
            <a:r>
              <a:rPr lang="zh-CN" altLang="en-US"/>
              <a:t>cout&lt;&lt;"除法运算19÷3的余数为："&lt;&lt;19%3&lt;&lt;endl;</a:t>
            </a:r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8472170" y="2005330"/>
            <a:ext cx="3027680" cy="448183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sz="2400" b="1">
              <a:solidFill>
                <a:schemeClr val="accent2"/>
              </a:solidFill>
            </a:endParaRPr>
          </a:p>
          <a:p>
            <a:pPr algn="l"/>
            <a:r>
              <a:rPr lang="zh-CN" altLang="en-US" sz="2400" b="1">
                <a:solidFill>
                  <a:schemeClr val="accent2"/>
                </a:solidFill>
              </a:rPr>
              <a:t>小提示：</a:t>
            </a:r>
            <a:endParaRPr lang="zh-CN" altLang="en-US" b="1">
              <a:solidFill>
                <a:schemeClr val="accent2"/>
              </a:solidFill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在写乘法表达式时，乘法符号不能省略。</a:t>
            </a:r>
            <a:r>
              <a:rPr lang="en-US" alt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c++</a:t>
            </a: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中乘号为</a:t>
            </a:r>
            <a:r>
              <a:rPr lang="en-US" altLang="zh-CN" sz="2000" spc="15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</a:rPr>
              <a:t>*</a:t>
            </a:r>
            <a:endParaRPr lang="en-US" altLang="zh-CN" sz="2000" spc="15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当参与运算的数为整数时，除法运算分为两部分，整除运算</a:t>
            </a:r>
            <a:r>
              <a:rPr lang="en-US" altLang="zh-CN" sz="2000" b="1" spc="15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/</a:t>
            </a:r>
            <a:r>
              <a:rPr 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取商，取模运算</a:t>
            </a:r>
            <a:r>
              <a:rPr lang="en-US" altLang="zh-CN" sz="2000" b="1" spc="15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%</a:t>
            </a:r>
            <a:r>
              <a:rPr 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求余数。</a:t>
            </a:r>
            <a:endParaRPr lang="zh-CN" sz="16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在</a:t>
            </a:r>
            <a:r>
              <a:rPr lang="en-US" alt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cout</a:t>
            </a: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语句中</a:t>
            </a:r>
            <a:r>
              <a:rPr lang="en-US" alt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,</a:t>
            </a: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先对表达式运算，再将结果插入到输出流中输出。</a:t>
            </a:r>
            <a:endParaRPr lang="zh-CN" altLang="en-US" sz="16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u"/>
            </a:pPr>
            <a:endParaRPr lang="zh-CN" altLang="en-US" sz="16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4" grpId="0"/>
      <p:bldP spid="8" grpId="0" bldLvl="0" animBg="1"/>
      <p:bldP spid="27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293" y="2226"/>
              <a:ext cx="3103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代码二分享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79475" y="2005330"/>
            <a:ext cx="7373620" cy="4523105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69340" y="2262505"/>
            <a:ext cx="645350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000"/>
              <a:t>#include&lt;bits/stdc++.h&gt;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using namespace std;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int main() {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	</a:t>
            </a: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   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    return 0;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}</a:t>
            </a:r>
            <a:endParaRPr lang="zh-CN" altLang="en-US" sz="2000"/>
          </a:p>
        </p:txBody>
      </p:sp>
      <p:sp>
        <p:nvSpPr>
          <p:cNvPr id="8" name="文本框 7"/>
          <p:cNvSpPr txBox="1"/>
          <p:nvPr/>
        </p:nvSpPr>
        <p:spPr>
          <a:xfrm>
            <a:off x="1411605" y="3325495"/>
            <a:ext cx="6101080" cy="27457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90000"/>
              </a:lnSpc>
            </a:pPr>
            <a:r>
              <a:rPr lang="zh-CN" altLang="en-US" sz="1600"/>
              <a:t>int a,b,x1,x2,x3,x4,x5;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cin&gt;&gt;a&gt;&gt;b;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x1=a+b;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x2=a-b;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x3=a*b;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x4=a/b;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x5=a%b;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cout&lt;&lt;a&lt;&lt;"+"&lt;&lt;b&lt;&lt;"="&lt;&lt;x1&lt;&lt;endl;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cout&lt;&lt;a&lt;&lt;"-"&lt;&lt;b&lt;&lt;"="&lt;&lt;x2&lt;&lt;endl;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cout&lt;&lt;a&lt;&lt;"×"&lt;&lt;b&lt;&lt;"="&lt;&lt;x3&lt;&lt;endl;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cout&lt;&lt;a&lt;&lt;"/"&lt;&lt;b&lt;&lt;"="&lt;&lt;x4&lt;&lt;endl;</a:t>
            </a:r>
            <a:endParaRPr lang="zh-CN" altLang="en-US" sz="1600"/>
          </a:p>
          <a:p>
            <a:pPr>
              <a:lnSpc>
                <a:spcPct val="90000"/>
              </a:lnSpc>
            </a:pPr>
            <a:r>
              <a:rPr lang="zh-CN" altLang="en-US" sz="1600"/>
              <a:t>cout&lt;&lt;a&lt;&lt;"%"&lt;&lt;b&lt;&lt;"="&lt;&lt;x5&lt;&lt;endl;</a:t>
            </a:r>
            <a:endParaRPr lang="zh-CN" altLang="en-US" sz="1600"/>
          </a:p>
        </p:txBody>
      </p:sp>
      <p:sp>
        <p:nvSpPr>
          <p:cNvPr id="27" name="圆角矩形 26"/>
          <p:cNvSpPr/>
          <p:nvPr/>
        </p:nvSpPr>
        <p:spPr>
          <a:xfrm>
            <a:off x="8472170" y="2005330"/>
            <a:ext cx="3027680" cy="448183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sz="2400" b="1">
              <a:solidFill>
                <a:schemeClr val="accent2"/>
              </a:solidFill>
            </a:endParaRPr>
          </a:p>
          <a:p>
            <a:pPr algn="l"/>
            <a:r>
              <a:rPr lang="zh-CN" altLang="en-US" sz="2400" b="1">
                <a:solidFill>
                  <a:schemeClr val="accent2"/>
                </a:solidFill>
              </a:rPr>
              <a:t>小提示：</a:t>
            </a:r>
            <a:endParaRPr lang="zh-CN" altLang="en-US" b="1">
              <a:solidFill>
                <a:schemeClr val="accent2"/>
              </a:solidFill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变量名用字母</a:t>
            </a:r>
            <a:r>
              <a:rPr lang="en-US" altLang="zh-CN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(</a:t>
            </a:r>
            <a:r>
              <a:rPr lang="zh-CN" altLang="en-US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下划线</a:t>
            </a:r>
            <a:r>
              <a:rPr lang="en-US" altLang="zh-CN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)</a:t>
            </a:r>
            <a:r>
              <a:rPr lang="zh-CN" altLang="en-US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开头，可由字母、数字、下划线组成，不可使用有特殊意义的关键字做为变量名。</a:t>
            </a:r>
            <a:endParaRPr lang="zh-CN" sz="14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en-US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cin</a:t>
            </a:r>
            <a:r>
              <a:rPr lang="zh-CN" altLang="en-US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语句的作用是从键盘输入一个数并赋值给变量。</a:t>
            </a:r>
            <a:endParaRPr lang="zh-CN" sz="14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使用赋值语句将一个数值赋给一个变量。同时，将这个变量已有的值改变为被赋予的值，直到下次再被赋予值为止。</a:t>
            </a:r>
            <a:endParaRPr lang="zh-CN" altLang="en-US" sz="14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454785" y="3331845"/>
            <a:ext cx="1993900" cy="25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3816985" y="3331845"/>
            <a:ext cx="3264535" cy="36830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r>
              <a:rPr lang="zh-CN" altLang="en-US"/>
              <a:t>变量先定义再使用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445895" y="3600450"/>
            <a:ext cx="1993900" cy="25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822065" y="3733165"/>
            <a:ext cx="3264535" cy="36830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r>
              <a:rPr lang="zh-CN" altLang="en-US"/>
              <a:t>输入语句：</a:t>
            </a:r>
            <a:r>
              <a:rPr lang="en-US" altLang="zh-CN"/>
              <a:t>cin</a:t>
            </a:r>
            <a:r>
              <a:rPr lang="zh-CN" altLang="en-US"/>
              <a:t>语句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410335" y="4215130"/>
            <a:ext cx="1993900" cy="25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827145" y="4215765"/>
            <a:ext cx="3264535" cy="645160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r>
              <a:rPr lang="zh-CN" altLang="en-US"/>
              <a:t>赋值语句：将</a:t>
            </a:r>
            <a:r>
              <a:rPr lang="en-US" altLang="zh-CN"/>
              <a:t>“=”</a:t>
            </a:r>
            <a:r>
              <a:rPr lang="zh-CN" altLang="en-US"/>
              <a:t>右边的表达式计算后赋值给左边的变量。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4" grpId="0"/>
      <p:bldP spid="8" grpId="0" bldLvl="0" animBg="1"/>
      <p:bldP spid="2" grpId="0" animBg="1"/>
      <p:bldP spid="19" grpId="0" animBg="1"/>
      <p:bldP spid="3" grpId="0" animBg="1"/>
      <p:bldP spid="6" grpId="0" animBg="1"/>
      <p:bldP spid="7" grpId="0" animBg="1"/>
      <p:bldP spid="9" grpId="0" animBg="1"/>
      <p:bldP spid="2" grpId="1" animBg="1"/>
      <p:bldP spid="19" grpId="1" animBg="1"/>
      <p:bldP spid="3" grpId="1" animBg="1"/>
      <p:bldP spid="6" grpId="1" animBg="1"/>
      <p:bldP spid="7" grpId="1" animBg="1"/>
      <p:bldP spid="9" grpId="1" animBg="1"/>
      <p:bldP spid="2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005" y="2226"/>
              <a:ext cx="3666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了解数据类型</a:t>
              </a:r>
              <a:endParaRPr lang="zh-CN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012190" y="3928110"/>
            <a:ext cx="495935" cy="70675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4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4000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33450" y="2206625"/>
            <a:ext cx="10499725" cy="415036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74115" y="2468880"/>
            <a:ext cx="9745345" cy="9772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sz="2400"/>
              <a:t>    </a:t>
            </a:r>
            <a:r>
              <a:rPr lang="zh-CN" altLang="en-US" sz="2400"/>
              <a:t>在C++语言中，常用的基本数据类型有：整型（</a:t>
            </a:r>
            <a:r>
              <a:rPr lang="zh-CN" altLang="en-US" sz="2400" b="1">
                <a:solidFill>
                  <a:schemeClr val="accent2"/>
                </a:solidFill>
              </a:rPr>
              <a:t>int</a:t>
            </a:r>
            <a:r>
              <a:rPr lang="zh-CN" altLang="en-US" sz="2400"/>
              <a:t> )、实型(单精度</a:t>
            </a:r>
            <a:r>
              <a:rPr lang="zh-CN" altLang="en-US" sz="2400" b="1">
                <a:solidFill>
                  <a:schemeClr val="accent2"/>
                </a:solidFill>
              </a:rPr>
              <a:t>float</a:t>
            </a:r>
            <a:r>
              <a:rPr lang="zh-CN" altLang="en-US" sz="2400"/>
              <a:t>、双精度</a:t>
            </a:r>
            <a:r>
              <a:rPr lang="zh-CN" altLang="en-US" sz="2400" b="1">
                <a:solidFill>
                  <a:schemeClr val="accent2"/>
                </a:solidFill>
              </a:rPr>
              <a:t>double)</a:t>
            </a:r>
            <a:r>
              <a:rPr lang="zh-CN" altLang="en-US" sz="2400"/>
              <a:t>、字符型(</a:t>
            </a:r>
            <a:r>
              <a:rPr lang="zh-CN" altLang="en-US" sz="2400" b="1">
                <a:solidFill>
                  <a:schemeClr val="accent2"/>
                </a:solidFill>
              </a:rPr>
              <a:t>char</a:t>
            </a:r>
            <a:r>
              <a:rPr lang="zh-CN" altLang="en-US" sz="2400"/>
              <a:t>)和布尔型(</a:t>
            </a:r>
            <a:r>
              <a:rPr lang="zh-CN" altLang="en-US" sz="2400" b="1">
                <a:solidFill>
                  <a:schemeClr val="accent2"/>
                </a:solidFill>
              </a:rPr>
              <a:t>b</a:t>
            </a:r>
            <a:r>
              <a:rPr lang="zh-CN" altLang="en-US" sz="2400" b="1">
                <a:solidFill>
                  <a:schemeClr val="accent2"/>
                </a:solidFill>
              </a:rPr>
              <a:t>ool</a:t>
            </a:r>
            <a:r>
              <a:rPr lang="zh-CN" altLang="en-US" sz="2400"/>
              <a:t>)。</a:t>
            </a:r>
            <a:endParaRPr lang="zh-CN" altLang="en-US" sz="2400"/>
          </a:p>
        </p:txBody>
      </p:sp>
      <p:sp>
        <p:nvSpPr>
          <p:cNvPr id="8" name="文本框 7"/>
          <p:cNvSpPr txBox="1"/>
          <p:nvPr/>
        </p:nvSpPr>
        <p:spPr>
          <a:xfrm>
            <a:off x="1273175" y="3928110"/>
            <a:ext cx="9777095" cy="1714500"/>
          </a:xfrm>
          <a:prstGeom prst="rect">
            <a:avLst/>
          </a:prstGeom>
          <a:solidFill>
            <a:srgbClr val="EEDDED"/>
          </a:solidFill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en-US" altLang="zh-CN" sz="2400"/>
              <a:t>   </a:t>
            </a:r>
            <a:r>
              <a:rPr lang="zh-CN" altLang="en-US" sz="2400"/>
              <a:t>例：</a:t>
            </a:r>
            <a:r>
              <a:rPr lang="en-US" altLang="zh-CN" sz="2400"/>
              <a:t>int a;             </a:t>
            </a:r>
            <a:r>
              <a:rPr lang="zh-CN" altLang="en-US" sz="2400"/>
              <a:t>例：</a:t>
            </a:r>
            <a:r>
              <a:rPr lang="en-US" altLang="zh-CN" sz="2400"/>
              <a:t>float a;                 </a:t>
            </a:r>
            <a:r>
              <a:rPr lang="zh-CN" altLang="en-US" sz="2400"/>
              <a:t>例： </a:t>
            </a:r>
            <a:r>
              <a:rPr lang="en-US" altLang="zh-CN" sz="2400"/>
              <a:t>char  zf;     </a:t>
            </a:r>
            <a:r>
              <a:rPr lang="zh-CN" altLang="en-US" sz="2400"/>
              <a:t>例 </a:t>
            </a:r>
            <a:r>
              <a:rPr lang="en-US" altLang="zh-CN" sz="2400"/>
              <a:t>:  bool op;</a:t>
            </a:r>
            <a:endParaRPr lang="en-US" altLang="zh-CN" sz="2400"/>
          </a:p>
          <a:p>
            <a:pPr>
              <a:lnSpc>
                <a:spcPct val="110000"/>
              </a:lnSpc>
            </a:pPr>
            <a:r>
              <a:rPr lang="en-US" altLang="zh-CN" sz="2400"/>
              <a:t>           </a:t>
            </a:r>
            <a:r>
              <a:rPr lang="en-US" altLang="zh-CN" sz="2400">
                <a:sym typeface="+mn-ea"/>
              </a:rPr>
              <a:t>a=3; </a:t>
            </a:r>
            <a:r>
              <a:rPr lang="en-US" altLang="zh-CN" sz="2400"/>
              <a:t>                   double b;                      zf='x';              op=true;</a:t>
            </a:r>
            <a:endParaRPr lang="en-US" altLang="zh-CN" sz="2400"/>
          </a:p>
          <a:p>
            <a:pPr>
              <a:lnSpc>
                <a:spcPct val="110000"/>
              </a:lnSpc>
            </a:pPr>
            <a:r>
              <a:rPr lang="en-US" altLang="zh-CN" sz="2400"/>
              <a:t>                                      a=3.1415;</a:t>
            </a:r>
            <a:endParaRPr lang="en-US" altLang="zh-CN" sz="2400"/>
          </a:p>
          <a:p>
            <a:pPr>
              <a:lnSpc>
                <a:spcPct val="110000"/>
              </a:lnSpc>
            </a:pPr>
            <a:r>
              <a:rPr lang="en-US" altLang="zh-CN" sz="2400"/>
              <a:t>                                      b=3.14159265359;</a:t>
            </a:r>
            <a:endParaRPr lang="en-US" altLang="zh-CN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8" grpId="0" bldLvl="0" animBg="1"/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019" y="2226"/>
              <a:ext cx="3666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深入认识变量</a:t>
              </a:r>
              <a:endParaRPr lang="zh-CN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012190" y="3928110"/>
            <a:ext cx="495935" cy="70675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4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4000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12190" y="2101850"/>
            <a:ext cx="10499725" cy="415036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07770" y="2458085"/>
            <a:ext cx="9777095" cy="497205"/>
          </a:xfrm>
          <a:prstGeom prst="rect">
            <a:avLst/>
          </a:prstGeom>
          <a:solidFill>
            <a:srgbClr val="EEDDED"/>
          </a:solidFill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en-US" altLang="zh-CN" sz="2400"/>
              <a:t>   </a:t>
            </a:r>
            <a:r>
              <a:rPr lang="zh-CN" altLang="en-US" sz="2400"/>
              <a:t>例：</a:t>
            </a:r>
            <a:r>
              <a:rPr lang="en-US" altLang="zh-CN" sz="2400"/>
              <a:t>int a;        </a:t>
            </a:r>
            <a:endParaRPr lang="en-US" altLang="zh-CN" sz="2400"/>
          </a:p>
        </p:txBody>
      </p:sp>
      <p:sp>
        <p:nvSpPr>
          <p:cNvPr id="18" name="文本框 17"/>
          <p:cNvSpPr txBox="1"/>
          <p:nvPr/>
        </p:nvSpPr>
        <p:spPr>
          <a:xfrm>
            <a:off x="1282065" y="3300730"/>
            <a:ext cx="4149725" cy="1753235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400"/>
              <a:t>   </a:t>
            </a:r>
            <a:r>
              <a:rPr lang="zh-CN" sz="2400"/>
              <a:t>代表向计算机申请了一个只能容纳</a:t>
            </a:r>
            <a:r>
              <a:rPr lang="en-US" altLang="zh-CN" sz="2400"/>
              <a:t>int</a:t>
            </a:r>
            <a:r>
              <a:rPr lang="zh-CN" altLang="en-US" sz="2400"/>
              <a:t>类型数据存储的</a:t>
            </a:r>
            <a:r>
              <a:rPr lang="zh-CN" sz="2400"/>
              <a:t>小盒子，小盒子的名字叫</a:t>
            </a:r>
            <a:r>
              <a:rPr lang="en-US" altLang="zh-CN" sz="2400"/>
              <a:t>a.</a:t>
            </a:r>
            <a:r>
              <a:rPr lang="en-US" altLang="zh-CN" sz="2400"/>
              <a:t>     </a:t>
            </a:r>
            <a:endParaRPr lang="en-US" altLang="zh-CN" sz="2400"/>
          </a:p>
        </p:txBody>
      </p:sp>
      <p:sp>
        <p:nvSpPr>
          <p:cNvPr id="19" name="文本框 18"/>
          <p:cNvSpPr txBox="1"/>
          <p:nvPr/>
        </p:nvSpPr>
        <p:spPr>
          <a:xfrm>
            <a:off x="1207770" y="5485130"/>
            <a:ext cx="9777095" cy="497205"/>
          </a:xfrm>
          <a:prstGeom prst="rect">
            <a:avLst/>
          </a:prstGeom>
          <a:solidFill>
            <a:srgbClr val="EEDDED"/>
          </a:solidFill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r>
              <a:rPr lang="en-US" altLang="zh-CN" sz="2400"/>
              <a:t>  </a:t>
            </a:r>
            <a:r>
              <a:rPr lang="en-US" sz="2400"/>
              <a:t>a=3;</a:t>
            </a:r>
            <a:r>
              <a:rPr lang="en-US" altLang="zh-CN" sz="2400"/>
              <a:t> </a:t>
            </a:r>
            <a:endParaRPr lang="en-US" altLang="zh-CN" sz="2400"/>
          </a:p>
        </p:txBody>
      </p:sp>
      <p:grpSp>
        <p:nvGrpSpPr>
          <p:cNvPr id="23" name="组合 22"/>
          <p:cNvGrpSpPr/>
          <p:nvPr/>
        </p:nvGrpSpPr>
        <p:grpSpPr>
          <a:xfrm>
            <a:off x="5344795" y="2955290"/>
            <a:ext cx="4042410" cy="2694940"/>
            <a:chOff x="9233" y="4773"/>
            <a:chExt cx="6366" cy="4244"/>
          </a:xfrm>
        </p:grpSpPr>
        <p:grpSp>
          <p:nvGrpSpPr>
            <p:cNvPr id="17" name="组合 16"/>
            <p:cNvGrpSpPr/>
            <p:nvPr/>
          </p:nvGrpSpPr>
          <p:grpSpPr>
            <a:xfrm>
              <a:off x="9233" y="4773"/>
              <a:ext cx="6366" cy="4244"/>
              <a:chOff x="9216" y="4773"/>
              <a:chExt cx="6366" cy="4244"/>
            </a:xfrm>
          </p:grpSpPr>
          <p:pic>
            <p:nvPicPr>
              <p:cNvPr id="4" name="图片 3" descr="IMG_0284副本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16" y="4773"/>
                <a:ext cx="6367" cy="4245"/>
              </a:xfrm>
              <a:prstGeom prst="rect">
                <a:avLst/>
              </a:prstGeom>
            </p:spPr>
          </p:pic>
          <p:sp>
            <p:nvSpPr>
              <p:cNvPr id="16" name="文本框 15"/>
              <p:cNvSpPr txBox="1"/>
              <p:nvPr/>
            </p:nvSpPr>
            <p:spPr>
              <a:xfrm>
                <a:off x="11577" y="7504"/>
                <a:ext cx="883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400" b="1"/>
                  <a:t>int</a:t>
                </a:r>
                <a:endParaRPr lang="en-US" altLang="zh-CN" sz="2400" b="1"/>
              </a:p>
            </p:txBody>
          </p:sp>
        </p:grpSp>
        <p:sp>
          <p:nvSpPr>
            <p:cNvPr id="21" name="椭圆 20"/>
            <p:cNvSpPr/>
            <p:nvPr/>
          </p:nvSpPr>
          <p:spPr>
            <a:xfrm>
              <a:off x="13276" y="5576"/>
              <a:ext cx="898" cy="610"/>
            </a:xfrm>
            <a:prstGeom prst="ellipse">
              <a:avLst/>
            </a:prstGeom>
            <a:scene3d>
              <a:camera prst="perspectiveContrastingLeftFacing" fov="2100000">
                <a:rot lat="18900000" lon="19800000" rev="294000"/>
              </a:camera>
              <a:lightRig rig="threePt" dir="t"/>
            </a:scene3d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 altLang="zh-CN"/>
                <a:t>a</a:t>
              </a:r>
              <a:endParaRPr lang="en-US" altLang="zh-CN"/>
            </a:p>
          </p:txBody>
        </p:sp>
      </p:grpSp>
      <p:sp>
        <p:nvSpPr>
          <p:cNvPr id="20" name="矩形 19"/>
          <p:cNvSpPr/>
          <p:nvPr/>
        </p:nvSpPr>
        <p:spPr>
          <a:xfrm>
            <a:off x="6598285" y="3465195"/>
            <a:ext cx="625475" cy="11988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  <a:scene3d>
            <a:camera prst="orthographicFront">
              <a:rot lat="1800000" lon="1200000" rev="21000000"/>
            </a:camera>
            <a:lightRig rig="twoPt" dir="t">
              <a:rot lat="0" lon="0" rev="0"/>
            </a:lightRig>
          </a:scene3d>
          <a:sp3d extrusionH="44450" contourW="12700" prstMaterial="powder">
            <a:extrusionClr>
              <a:schemeClr val="bg1">
                <a:lumMod val="85000"/>
              </a:schemeClr>
            </a:extrusionClr>
            <a:contourClr>
              <a:schemeClr val="bg1">
                <a:lumMod val="85000"/>
              </a:schemeClr>
            </a:contourClr>
          </a:sp3d>
        </p:spPr>
        <p:txBody>
          <a:bodyPr wrap="square" rtlCol="0" anchor="t">
            <a:spAutoFit/>
          </a:bodyPr>
          <a:p>
            <a:pPr algn="ctr"/>
            <a:r>
              <a:rPr lang="en-US" altLang="zh-CN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  <a:endParaRPr lang="en-US" altLang="zh-CN" sz="7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8791575" y="2198370"/>
            <a:ext cx="2720340" cy="395859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sz="2400" b="1">
                <a:solidFill>
                  <a:schemeClr val="accent2"/>
                </a:solidFill>
              </a:rPr>
              <a:t>小提示：</a:t>
            </a:r>
            <a:endParaRPr lang="zh-CN" altLang="en-US" b="1">
              <a:solidFill>
                <a:schemeClr val="accent2"/>
              </a:solidFill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rPr>
              <a:t>变量若没有被重新赋值，值一直在。只在被重新赋值时，新值取代原先的值。</a:t>
            </a:r>
            <a:endParaRPr lang="zh-CN" sz="14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一个变量，只能存储一个值。</a:t>
            </a:r>
            <a:endParaRPr lang="zh-CN" sz="14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sz="14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变量名与变量的值是两个概念。在表达式中，参与运算的是存储在变量的值。</a:t>
            </a:r>
            <a:endParaRPr lang="zh-CN" sz="14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8" grpId="0" bldLvl="0" animBg="1"/>
      <p:bldP spid="18" grpId="0" bldLvl="0" animBg="1"/>
      <p:bldP spid="19" grpId="0" animBg="1"/>
      <p:bldP spid="20" grpId="0" bldLvl="0" animBg="1"/>
      <p:bldP spid="27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024" y="2226"/>
              <a:ext cx="3666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赋值语句详解</a:t>
              </a:r>
              <a:endParaRPr lang="zh-CN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012190" y="3928110"/>
            <a:ext cx="495935" cy="70675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4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4000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45820" y="2205990"/>
            <a:ext cx="10499725" cy="415036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22655" y="2479040"/>
            <a:ext cx="10499725" cy="1641475"/>
          </a:xfrm>
          <a:prstGeom prst="rect">
            <a:avLst/>
          </a:prstGeom>
          <a:noFill/>
          <a:ln>
            <a:noFill/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40000"/>
              </a:lnSpc>
            </a:pPr>
            <a:r>
              <a:rPr lang="en-US" altLang="zh-CN"/>
              <a:t>  </a:t>
            </a:r>
            <a:r>
              <a:rPr lang="en-US" altLang="zh-CN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</a:t>
            </a:r>
            <a:r>
              <a:rPr lang="zh-CN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在变量声明过后，可以用赋值语句给变量赋予一个值。在</a:t>
            </a:r>
            <a:r>
              <a:rPr lang="en-US" altLang="zh-CN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C++</a:t>
            </a:r>
            <a:r>
              <a:rPr lang="zh-CN" altLang="en-US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语言中，赋值语句的格式如下：</a:t>
            </a:r>
            <a:endParaRPr lang="zh-CN" altLang="en-US" sz="24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>
              <a:lnSpc>
                <a:spcPct val="140000"/>
              </a:lnSpc>
            </a:pPr>
            <a:r>
              <a:rPr lang="zh-CN" altLang="en-US" sz="2400" b="1">
                <a:solidFill>
                  <a:srgbClr val="C0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    变量</a:t>
            </a:r>
            <a:r>
              <a:rPr lang="en-US" altLang="zh-CN" sz="2400" b="1">
                <a:solidFill>
                  <a:srgbClr val="C0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=</a:t>
            </a:r>
            <a:r>
              <a:rPr lang="zh-CN" altLang="en-US" sz="2400" b="1">
                <a:solidFill>
                  <a:srgbClr val="C00000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表达式；</a:t>
            </a:r>
            <a:endParaRPr lang="zh-CN" altLang="en-US" sz="2400" b="1">
              <a:solidFill>
                <a:srgbClr val="C00000"/>
              </a:solidFill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12190" y="4120515"/>
            <a:ext cx="10499725" cy="2306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en-US" altLang="zh-CN" sz="2400"/>
              <a:t>    </a:t>
            </a:r>
            <a:r>
              <a:rPr lang="zh-CN" altLang="en-US" sz="2400"/>
              <a:t>赋值语句的功能就是将</a:t>
            </a:r>
            <a:r>
              <a:rPr lang="en-US" altLang="zh-CN" sz="2400"/>
              <a:t>“=”</a:t>
            </a:r>
            <a:r>
              <a:rPr lang="zh-CN" altLang="en-US" sz="2400"/>
              <a:t>右边表达式的运算结果赋给</a:t>
            </a:r>
            <a:r>
              <a:rPr lang="en-US" altLang="zh-CN" sz="2400"/>
              <a:t>“=”</a:t>
            </a:r>
            <a:r>
              <a:rPr lang="zh-CN" altLang="en-US" sz="2400"/>
              <a:t>左边的变量。在</a:t>
            </a:r>
            <a:r>
              <a:rPr lang="en-US" altLang="zh-CN" sz="2400"/>
              <a:t>C++</a:t>
            </a:r>
            <a:r>
              <a:rPr lang="zh-CN" altLang="en-US" sz="2400"/>
              <a:t>中</a:t>
            </a:r>
            <a:r>
              <a:rPr lang="en-US" altLang="zh-CN" sz="2400"/>
              <a:t>”=”</a:t>
            </a:r>
            <a:r>
              <a:rPr lang="zh-CN" altLang="en-US" sz="2400"/>
              <a:t>号为赋值号，而非等于号。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400"/>
              <a:t>    例如：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400"/>
              <a:t>           </a:t>
            </a:r>
            <a:r>
              <a:rPr lang="en-US" altLang="zh-CN" sz="2400"/>
              <a:t>int  a=3;</a:t>
            </a:r>
            <a:endParaRPr lang="en-US" altLang="zh-CN" sz="2400"/>
          </a:p>
          <a:p>
            <a:pPr>
              <a:lnSpc>
                <a:spcPct val="120000"/>
              </a:lnSpc>
            </a:pPr>
            <a:r>
              <a:rPr lang="en-US" altLang="zh-CN" sz="2400"/>
              <a:t>           a=a+1;</a:t>
            </a:r>
            <a:endParaRPr lang="en-US" altLang="zh-CN" sz="2400"/>
          </a:p>
        </p:txBody>
      </p:sp>
      <p:grpSp>
        <p:nvGrpSpPr>
          <p:cNvPr id="23" name="组合 22"/>
          <p:cNvGrpSpPr/>
          <p:nvPr/>
        </p:nvGrpSpPr>
        <p:grpSpPr>
          <a:xfrm>
            <a:off x="5848350" y="4163060"/>
            <a:ext cx="4042410" cy="2694940"/>
            <a:chOff x="9233" y="4773"/>
            <a:chExt cx="6366" cy="4244"/>
          </a:xfrm>
        </p:grpSpPr>
        <p:grpSp>
          <p:nvGrpSpPr>
            <p:cNvPr id="17" name="组合 16"/>
            <p:cNvGrpSpPr/>
            <p:nvPr/>
          </p:nvGrpSpPr>
          <p:grpSpPr>
            <a:xfrm>
              <a:off x="9233" y="4773"/>
              <a:ext cx="6366" cy="4244"/>
              <a:chOff x="9216" y="4773"/>
              <a:chExt cx="6366" cy="4244"/>
            </a:xfrm>
          </p:grpSpPr>
          <p:pic>
            <p:nvPicPr>
              <p:cNvPr id="16" name="图片 15" descr="IMG_0284副本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16" y="4773"/>
                <a:ext cx="6367" cy="4245"/>
              </a:xfrm>
              <a:prstGeom prst="rect">
                <a:avLst/>
              </a:prstGeom>
            </p:spPr>
          </p:pic>
          <p:sp>
            <p:nvSpPr>
              <p:cNvPr id="18" name="文本框 17"/>
              <p:cNvSpPr txBox="1"/>
              <p:nvPr/>
            </p:nvSpPr>
            <p:spPr>
              <a:xfrm>
                <a:off x="11577" y="7504"/>
                <a:ext cx="883" cy="7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400" b="1"/>
                  <a:t>int</a:t>
                </a:r>
                <a:endParaRPr lang="en-US" altLang="zh-CN" sz="2400" b="1"/>
              </a:p>
            </p:txBody>
          </p:sp>
        </p:grpSp>
        <p:sp>
          <p:nvSpPr>
            <p:cNvPr id="21" name="椭圆 20"/>
            <p:cNvSpPr/>
            <p:nvPr/>
          </p:nvSpPr>
          <p:spPr>
            <a:xfrm>
              <a:off x="13276" y="5576"/>
              <a:ext cx="898" cy="610"/>
            </a:xfrm>
            <a:prstGeom prst="ellipse">
              <a:avLst/>
            </a:prstGeom>
            <a:scene3d>
              <a:camera prst="perspectiveContrastingLeftFacing" fov="2100000">
                <a:rot lat="18900000" lon="19800000" rev="294000"/>
              </a:camera>
              <a:lightRig rig="threePt" dir="t"/>
            </a:scene3d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r>
                <a:rPr lang="en-US" altLang="zh-CN"/>
                <a:t>a</a:t>
              </a:r>
              <a:endParaRPr lang="en-US" altLang="zh-CN"/>
            </a:p>
          </p:txBody>
        </p:sp>
      </p:grpSp>
      <p:sp>
        <p:nvSpPr>
          <p:cNvPr id="27" name="矩形 26"/>
          <p:cNvSpPr/>
          <p:nvPr/>
        </p:nvSpPr>
        <p:spPr>
          <a:xfrm>
            <a:off x="7171690" y="4634865"/>
            <a:ext cx="625475" cy="11988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  <a:scene3d>
            <a:camera prst="orthographicFront">
              <a:rot lat="1800000" lon="1200000" rev="21000000"/>
            </a:camera>
            <a:lightRig rig="twoPt" dir="t">
              <a:rot lat="0" lon="0" rev="0"/>
            </a:lightRig>
          </a:scene3d>
          <a:sp3d extrusionH="44450" contourW="12700" prstMaterial="powder">
            <a:extrusionClr>
              <a:schemeClr val="bg1">
                <a:lumMod val="85000"/>
              </a:schemeClr>
            </a:extrusionClr>
            <a:contourClr>
              <a:schemeClr val="bg1">
                <a:lumMod val="85000"/>
              </a:schemeClr>
            </a:contourClr>
          </a:sp3d>
        </p:spPr>
        <p:txBody>
          <a:bodyPr wrap="square" rtlCol="0" anchor="t">
            <a:spAutoFit/>
          </a:bodyPr>
          <a:p>
            <a:pPr algn="ctr"/>
            <a:r>
              <a:rPr lang="en-US" altLang="zh-CN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  <a:endParaRPr lang="en-US" altLang="zh-CN" sz="7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7185660" y="4634865"/>
            <a:ext cx="625475" cy="11988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C00000"/>
            </a:solidFill>
          </a:ln>
          <a:scene3d>
            <a:camera prst="orthographicFront">
              <a:rot lat="1800000" lon="1200000" rev="21000000"/>
            </a:camera>
            <a:lightRig rig="twoPt" dir="t">
              <a:rot lat="0" lon="0" rev="0"/>
            </a:lightRig>
          </a:scene3d>
          <a:sp3d extrusionH="44450" contourW="12700" prstMaterial="powder">
            <a:extrusionClr>
              <a:schemeClr val="bg1">
                <a:lumMod val="85000"/>
              </a:schemeClr>
            </a:extrusionClr>
            <a:contourClr>
              <a:schemeClr val="bg1">
                <a:lumMod val="85000"/>
              </a:schemeClr>
            </a:contourClr>
          </a:sp3d>
        </p:spPr>
        <p:txBody>
          <a:bodyPr wrap="square" rtlCol="0" anchor="t">
            <a:spAutoFit/>
          </a:bodyPr>
          <a:p>
            <a:pPr algn="ctr"/>
            <a:r>
              <a:rPr lang="en-US" altLang="zh-CN" sz="72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  <a:endParaRPr lang="en-US" altLang="zh-CN" sz="72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4" grpId="0" bldLvl="0" animBg="1"/>
      <p:bldP spid="8" grpId="0" bldLvl="0" animBg="1"/>
      <p:bldP spid="27" grpId="0" bldLvl="0" animBg="1"/>
      <p:bldP spid="28" grpId="0" bldLvl="0" animBg="1"/>
      <p:bldP spid="27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308" y="2226"/>
              <a:ext cx="3103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初识表达式</a:t>
              </a:r>
              <a:endParaRPr lang="zh-CN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012190" y="3928110"/>
            <a:ext cx="495935" cy="70675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4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4000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22655" y="2242185"/>
            <a:ext cx="10499725" cy="415036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825500" y="2253615"/>
            <a:ext cx="4898390" cy="2635885"/>
            <a:chOff x="1300" y="3312"/>
            <a:chExt cx="7714" cy="4151"/>
          </a:xfrm>
        </p:grpSpPr>
        <p:sp>
          <p:nvSpPr>
            <p:cNvPr id="16" name="矩形 15"/>
            <p:cNvSpPr/>
            <p:nvPr/>
          </p:nvSpPr>
          <p:spPr>
            <a:xfrm>
              <a:off x="1300" y="3312"/>
              <a:ext cx="7715" cy="3750"/>
            </a:xfrm>
            <a:prstGeom prst="rect">
              <a:avLst/>
            </a:prstGeom>
            <a:noFill/>
            <a:ln w="12700" cmpd="sng">
              <a:noFill/>
              <a:prstDash val="sysDot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1400" y="3443"/>
              <a:ext cx="7408" cy="4020"/>
              <a:chOff x="1400" y="3443"/>
              <a:chExt cx="7408" cy="4020"/>
            </a:xfrm>
          </p:grpSpPr>
          <p:sp>
            <p:nvSpPr>
              <p:cNvPr id="2" name="文本框 1"/>
              <p:cNvSpPr txBox="1"/>
              <p:nvPr/>
            </p:nvSpPr>
            <p:spPr>
              <a:xfrm>
                <a:off x="1400" y="3443"/>
                <a:ext cx="7408" cy="40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p>
                <a:r>
                  <a:rPr lang="zh-CN" altLang="en-US" sz="2400"/>
                  <a:t>【例</a:t>
                </a:r>
                <a:r>
                  <a:rPr lang="en-US" altLang="zh-CN" sz="2400"/>
                  <a:t>1</a:t>
                </a:r>
                <a:r>
                  <a:rPr lang="zh-CN" altLang="en-US" sz="2400"/>
                  <a:t>】将算术表达式转为</a:t>
                </a:r>
                <a:r>
                  <a:rPr lang="en-US" altLang="zh-CN" sz="2400"/>
                  <a:t>C++</a:t>
                </a:r>
                <a:r>
                  <a:rPr lang="zh-CN" altLang="en-US" sz="2400"/>
                  <a:t>里的表达式。</a:t>
                </a:r>
                <a:endParaRPr lang="zh-CN" altLang="en-US" sz="2400"/>
              </a:p>
              <a:p>
                <a:r>
                  <a:rPr lang="zh-CN" altLang="en-US"/>
                  <a:t>  </a:t>
                </a:r>
                <a:r>
                  <a:rPr lang="zh-CN" altLang="en-US" sz="2800"/>
                  <a:t>（</a:t>
                </a:r>
                <a:r>
                  <a:rPr lang="en-US" altLang="zh-CN" sz="2800"/>
                  <a:t>1</a:t>
                </a:r>
                <a:r>
                  <a:rPr lang="zh-CN" altLang="en-US" sz="2800"/>
                  <a:t>）</a:t>
                </a:r>
                <a:r>
                  <a:rPr lang="en-US" altLang="zh-CN" sz="2800"/>
                  <a:t>x+3x</a:t>
                </a:r>
                <a:endParaRPr lang="en-US" altLang="zh-CN" sz="2800"/>
              </a:p>
              <a:p>
                <a:r>
                  <a:rPr lang="en-US" altLang="zh-CN" sz="2800"/>
                  <a:t>    (2)  (a+b)</a:t>
                </a:r>
                <a:r>
                  <a:rPr lang="zh-CN" altLang="en-US" sz="2800">
                    <a:sym typeface="+mn-ea"/>
                  </a:rPr>
                  <a:t>×</a:t>
                </a:r>
                <a:r>
                  <a:rPr lang="en-US" altLang="zh-CN" sz="2800"/>
                  <a:t>h</a:t>
                </a:r>
                <a:r>
                  <a:rPr lang="zh-CN" altLang="en-US" sz="2800"/>
                  <a:t>÷</a:t>
                </a:r>
                <a:r>
                  <a:rPr lang="en-US" altLang="zh-CN" sz="2800"/>
                  <a:t>2</a:t>
                </a:r>
                <a:endParaRPr lang="en-US" altLang="zh-CN" sz="2800"/>
              </a:p>
              <a:p>
                <a:r>
                  <a:rPr lang="en-US" altLang="zh-CN" sz="2800"/>
                  <a:t>    </a:t>
                </a:r>
                <a:r>
                  <a:rPr lang="en-US" sz="2800"/>
                  <a:t>(3)   </a:t>
                </a:r>
                <a:r>
                  <a:rPr lang="en-US" altLang="zh-CN" sz="2800"/>
                  <a:t>a+</a:t>
                </a:r>
                <a:endParaRPr lang="en-US" altLang="zh-CN" sz="2800"/>
              </a:p>
              <a:p>
                <a:r>
                  <a:rPr lang="en-US" altLang="zh-CN" sz="2800"/>
                  <a:t>   </a:t>
                </a:r>
                <a:endParaRPr lang="en-US" altLang="zh-CN" sz="2800"/>
              </a:p>
            </p:txBody>
          </p:sp>
          <p:grpSp>
            <p:nvGrpSpPr>
              <p:cNvPr id="14" name="组合 13"/>
              <p:cNvGrpSpPr/>
              <p:nvPr/>
            </p:nvGrpSpPr>
            <p:grpSpPr>
              <a:xfrm>
                <a:off x="3291" y="4577"/>
                <a:ext cx="2008" cy="2484"/>
                <a:chOff x="3291" y="4577"/>
                <a:chExt cx="2008" cy="2484"/>
              </a:xfrm>
            </p:grpSpPr>
            <p:sp>
              <p:nvSpPr>
                <p:cNvPr id="8" name="文本框 7"/>
                <p:cNvSpPr txBox="1"/>
                <p:nvPr/>
              </p:nvSpPr>
              <p:spPr>
                <a:xfrm>
                  <a:off x="3291" y="4577"/>
                  <a:ext cx="241" cy="48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p>
                  <a:r>
                    <a:rPr lang="en-US" altLang="zh-CN" sz="1400"/>
                    <a:t>2</a:t>
                  </a:r>
                  <a:endParaRPr lang="en-US" altLang="zh-CN" sz="1400"/>
                </a:p>
              </p:txBody>
            </p:sp>
            <p:cxnSp>
              <p:nvCxnSpPr>
                <p:cNvPr id="9" name="直接连接符 8"/>
                <p:cNvCxnSpPr/>
                <p:nvPr/>
              </p:nvCxnSpPr>
              <p:spPr>
                <a:xfrm>
                  <a:off x="3930" y="6391"/>
                  <a:ext cx="764" cy="0"/>
                </a:xfrm>
                <a:prstGeom prst="line">
                  <a:avLst/>
                </a:prstGeom>
                <a:ln>
                  <a:noFill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2" name="文本框 11"/>
                <p:cNvSpPr txBox="1"/>
                <p:nvPr/>
              </p:nvSpPr>
              <p:spPr>
                <a:xfrm>
                  <a:off x="4085" y="5829"/>
                  <a:ext cx="573" cy="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p>
                  <a:r>
                    <a:rPr lang="en-US" altLang="zh-CN" sz="2400"/>
                    <a:t>b</a:t>
                  </a:r>
                  <a:endParaRPr lang="en-US" altLang="zh-CN" sz="2400"/>
                </a:p>
              </p:txBody>
            </p:sp>
            <p:sp>
              <p:nvSpPr>
                <p:cNvPr id="13" name="文本框 12"/>
                <p:cNvSpPr txBox="1"/>
                <p:nvPr/>
              </p:nvSpPr>
              <p:spPr>
                <a:xfrm>
                  <a:off x="3779" y="6337"/>
                  <a:ext cx="1521" cy="72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p>
                  <a:r>
                    <a:rPr lang="en-US" altLang="zh-CN" sz="2400"/>
                    <a:t>c+d</a:t>
                  </a:r>
                  <a:endParaRPr lang="en-US" altLang="zh-CN" sz="2400"/>
                </a:p>
              </p:txBody>
            </p:sp>
          </p:grpSp>
        </p:grpSp>
      </p:grpSp>
      <p:sp>
        <p:nvSpPr>
          <p:cNvPr id="18" name="文本框 17"/>
          <p:cNvSpPr txBox="1"/>
          <p:nvPr/>
        </p:nvSpPr>
        <p:spPr>
          <a:xfrm>
            <a:off x="1012190" y="4808855"/>
            <a:ext cx="4744720" cy="15684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prstDash val="sysDot"/>
          </a:ln>
        </p:spPr>
        <p:txBody>
          <a:bodyPr wrap="square" rtlCol="0">
            <a:spAutoFit/>
          </a:bodyPr>
          <a:p>
            <a:r>
              <a:rPr lang="en-US" altLang="zh-CN" sz="2400"/>
              <a:t>[</a:t>
            </a:r>
            <a:r>
              <a:rPr lang="zh-CN" altLang="en-US" sz="2400"/>
              <a:t>问题分析</a:t>
            </a:r>
            <a:r>
              <a:rPr lang="en-US" altLang="zh-CN" sz="2400"/>
              <a:t>]</a:t>
            </a:r>
            <a:endParaRPr lang="en-US" altLang="zh-CN" sz="2400"/>
          </a:p>
          <a:p>
            <a:r>
              <a:rPr lang="en-US" altLang="zh-CN" sz="2400"/>
              <a:t> </a:t>
            </a:r>
            <a:r>
              <a:rPr lang="en-US" altLang="zh-CN" sz="2400">
                <a:sym typeface="+mn-ea"/>
              </a:rPr>
              <a:t>   (1)</a:t>
            </a:r>
            <a:r>
              <a:rPr lang="en-US" altLang="zh-CN" sz="2400"/>
              <a:t>x*x+3*x</a:t>
            </a:r>
            <a:endParaRPr lang="en-US" altLang="zh-CN" sz="2400"/>
          </a:p>
          <a:p>
            <a:r>
              <a:rPr lang="en-US" altLang="zh-CN" sz="2400"/>
              <a:t>    (2)(a+b)*h/2</a:t>
            </a:r>
            <a:endParaRPr lang="en-US" altLang="zh-CN" sz="2400"/>
          </a:p>
          <a:p>
            <a:r>
              <a:rPr lang="en-US" altLang="zh-CN" sz="2400"/>
              <a:t>    </a:t>
            </a:r>
            <a:r>
              <a:rPr lang="en-US" altLang="zh-CN" sz="2400">
                <a:sym typeface="+mn-ea"/>
              </a:rPr>
              <a:t>(3)a+b/(c+d)</a:t>
            </a:r>
            <a:endParaRPr lang="en-US" altLang="zh-CN" sz="2400"/>
          </a:p>
        </p:txBody>
      </p:sp>
      <p:grpSp>
        <p:nvGrpSpPr>
          <p:cNvPr id="19" name="组合 18"/>
          <p:cNvGrpSpPr/>
          <p:nvPr/>
        </p:nvGrpSpPr>
        <p:grpSpPr>
          <a:xfrm>
            <a:off x="5954395" y="2376170"/>
            <a:ext cx="4899025" cy="2474595"/>
            <a:chOff x="1300" y="3443"/>
            <a:chExt cx="7715" cy="3897"/>
          </a:xfrm>
        </p:grpSpPr>
        <p:sp>
          <p:nvSpPr>
            <p:cNvPr id="20" name="矩形 19"/>
            <p:cNvSpPr/>
            <p:nvPr/>
          </p:nvSpPr>
          <p:spPr>
            <a:xfrm>
              <a:off x="1300" y="3590"/>
              <a:ext cx="7715" cy="3750"/>
            </a:xfrm>
            <a:prstGeom prst="rect">
              <a:avLst/>
            </a:prstGeom>
            <a:noFill/>
            <a:ln w="12700" cmpd="sng">
              <a:noFill/>
              <a:prstDash val="sysDot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466" y="3443"/>
              <a:ext cx="7408" cy="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400"/>
                <a:t>【例</a:t>
              </a:r>
              <a:r>
                <a:rPr lang="en-US" altLang="zh-CN" sz="2400"/>
                <a:t>2</a:t>
              </a:r>
              <a:r>
                <a:rPr lang="zh-CN" altLang="en-US" sz="2400"/>
                <a:t>】</a:t>
              </a:r>
              <a:r>
                <a:rPr lang="zh-CN" sz="2400"/>
                <a:t>计算下列表</a:t>
              </a:r>
              <a:r>
                <a:rPr lang="zh-CN" altLang="en-US" sz="2400"/>
                <a:t>达式的值。</a:t>
              </a:r>
              <a:endParaRPr lang="zh-CN" altLang="en-US" sz="2400"/>
            </a:p>
            <a:p>
              <a:r>
                <a:rPr lang="zh-CN" altLang="en-US"/>
                <a:t>  </a:t>
              </a:r>
              <a:r>
                <a:rPr lang="zh-CN" altLang="en-US" sz="2800"/>
                <a:t>（</a:t>
              </a:r>
              <a:r>
                <a:rPr lang="en-US" altLang="zh-CN" sz="2800"/>
                <a:t>1</a:t>
              </a:r>
              <a:r>
                <a:rPr lang="zh-CN" altLang="en-US" sz="2800"/>
                <a:t>）</a:t>
              </a:r>
              <a:r>
                <a:rPr lang="en-US" altLang="zh-CN" sz="2800"/>
                <a:t>100/4+2*30</a:t>
              </a:r>
              <a:endParaRPr lang="en-US" altLang="zh-CN" sz="2800"/>
            </a:p>
            <a:p>
              <a:r>
                <a:rPr lang="en-US" altLang="zh-CN" sz="2800"/>
                <a:t>    (2)  </a:t>
              </a:r>
              <a:r>
                <a:rPr lang="en-US" sz="2800"/>
                <a:t>256%100/10</a:t>
              </a:r>
              <a:endParaRPr lang="en-US" sz="2800"/>
            </a:p>
            <a:p>
              <a:r>
                <a:rPr lang="en-US" altLang="zh-CN" sz="2800"/>
                <a:t>   </a:t>
              </a:r>
              <a:endParaRPr lang="en-US" altLang="zh-CN" sz="2800"/>
            </a:p>
            <a:p>
              <a:r>
                <a:rPr lang="en-US" altLang="zh-CN" sz="2800"/>
                <a:t>   </a:t>
              </a:r>
              <a:endParaRPr lang="en-US" altLang="zh-CN" sz="2800"/>
            </a:p>
          </p:txBody>
        </p:sp>
      </p:grpSp>
      <p:sp>
        <p:nvSpPr>
          <p:cNvPr id="28" name="矩形 27"/>
          <p:cNvSpPr/>
          <p:nvPr/>
        </p:nvSpPr>
        <p:spPr>
          <a:xfrm>
            <a:off x="6031230" y="4830445"/>
            <a:ext cx="4744720" cy="142049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mpd="sng">
            <a:noFill/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[</a:t>
            </a:r>
            <a:r>
              <a:rPr lang="zh-CN" altLang="en-US">
                <a:sym typeface="+mn-ea"/>
              </a:rPr>
              <a:t>问题分析</a:t>
            </a:r>
            <a:r>
              <a:rPr lang="zh-CN" altLang="en-US">
                <a:sym typeface="+mn-ea"/>
              </a:rPr>
              <a:t>]</a:t>
            </a:r>
            <a:endParaRPr lang="zh-CN" altLang="en-US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 </a:t>
            </a:r>
            <a:r>
              <a:rPr lang="zh-CN" altLang="en-US">
                <a:sym typeface="+mn-ea"/>
              </a:rPr>
              <a:t>   (1)</a:t>
            </a:r>
            <a:r>
              <a:rPr lang="zh-CN" altLang="en-US">
                <a:sym typeface="+mn-ea"/>
              </a:rPr>
              <a:t>85</a:t>
            </a:r>
            <a:endParaRPr lang="zh-CN" altLang="en-US">
              <a:sym typeface="+mn-ea"/>
            </a:endParaRPr>
          </a:p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    (2)5</a:t>
            </a:r>
            <a:endParaRPr lang="zh-CN" altLang="en-US">
              <a:sym typeface="+mn-ea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2509520" y="4239895"/>
            <a:ext cx="48514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18" grpId="0" bldLvl="0" animBg="1"/>
      <p:bldP spid="28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文本框 21"/>
          <p:cNvSpPr txBox="1"/>
          <p:nvPr/>
        </p:nvSpPr>
        <p:spPr>
          <a:xfrm>
            <a:off x="2405380" y="2847975"/>
            <a:ext cx="8667115" cy="286131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250000"/>
              </a:lnSpc>
            </a:pPr>
            <a:r>
              <a:rPr lang="en-US" altLang="zh-CN" sz="2400" b="1"/>
              <a:t>    </a:t>
            </a:r>
            <a:r>
              <a:rPr lang="zh-CN" altLang="en-US" sz="2400" b="1"/>
              <a:t>我随手给出一个圆的半径，计算机怎么帮我算出圆的周长和面积？</a:t>
            </a:r>
            <a:endParaRPr lang="zh-CN" altLang="en-US" sz="2400" b="1"/>
          </a:p>
          <a:p>
            <a:pPr>
              <a:lnSpc>
                <a:spcPct val="250000"/>
              </a:lnSpc>
            </a:pPr>
            <a:r>
              <a:rPr lang="zh-CN" altLang="en-US" sz="2400" b="1">
                <a:solidFill>
                  <a:schemeClr val="tx1"/>
                </a:solidFill>
              </a:rPr>
              <a:t>      计算公式就是表达式吗？</a:t>
            </a:r>
            <a:endParaRPr lang="zh-CN" altLang="en-US" sz="2400" b="1">
              <a:solidFill>
                <a:schemeClr val="tx1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711200" y="1297305"/>
            <a:ext cx="3416935" cy="678815"/>
          </a:xfrm>
          <a:prstGeom prst="parallelogram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724025" y="1297305"/>
            <a:ext cx="1407160" cy="46037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rPr>
              <a:t>曹冲有问</a:t>
            </a:r>
            <a:endParaRPr lang="zh-CN" sz="2400" b="1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pic>
        <p:nvPicPr>
          <p:cNvPr id="3" name="图片 2" descr="未标题-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6725" y="3053715"/>
            <a:ext cx="1756410" cy="3522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575" y="2226"/>
              <a:ext cx="2540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代码分享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79475" y="2005330"/>
            <a:ext cx="7373620" cy="4523105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69340" y="2262505"/>
            <a:ext cx="645350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000"/>
              <a:t>#include&lt;bits/stdc++.h&gt;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using namespace std;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int main() {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	</a:t>
            </a: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      return 0;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}</a:t>
            </a:r>
            <a:endParaRPr lang="zh-CN" altLang="en-US" sz="2000"/>
          </a:p>
        </p:txBody>
      </p:sp>
      <p:sp>
        <p:nvSpPr>
          <p:cNvPr id="8" name="文本框 7"/>
          <p:cNvSpPr txBox="1"/>
          <p:nvPr/>
        </p:nvSpPr>
        <p:spPr>
          <a:xfrm>
            <a:off x="1515745" y="3535680"/>
            <a:ext cx="6101080" cy="20840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90000"/>
              </a:lnSpc>
            </a:pPr>
            <a:r>
              <a:rPr lang="zh-CN" altLang="en-US" sz="2400"/>
              <a:t>float r,s,c;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cin&gt;&gt;r;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s=3.14*r*r;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c=2*3.14*r;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cout&lt;&lt;"面积为："&lt;&lt;s&lt;&lt;endl;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cout&lt;&lt;"周长为："&lt;&lt;c&lt;&lt;endl;</a:t>
            </a:r>
            <a:r>
              <a:rPr lang="zh-CN" altLang="en-US"/>
              <a:t>;</a:t>
            </a:r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8528050" y="2117725"/>
            <a:ext cx="2860040" cy="400558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sz="2400" b="1">
                <a:solidFill>
                  <a:schemeClr val="accent2"/>
                </a:solidFill>
              </a:rPr>
              <a:t>小提示：</a:t>
            </a:r>
            <a:endParaRPr lang="zh-CN" altLang="en-US" sz="2400" b="1">
              <a:solidFill>
                <a:schemeClr val="accent2"/>
              </a:solidFill>
            </a:endParaRPr>
          </a:p>
          <a:p>
            <a:pPr marL="285750" indent="-285750" algn="l">
              <a:buFont typeface="Wingdings" panose="05000000000000000000" charset="0"/>
              <a:buChar char="u"/>
            </a:pPr>
            <a:r>
              <a:rPr lang="zh-CN" altLang="en-US" sz="2400" spc="15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sym typeface="Arial" panose="020B0604020202020204" pitchFamily="34" charset="0"/>
              </a:rPr>
              <a:t>计算公式不等于表达式。表达式是由计算公式而来。</a:t>
            </a:r>
            <a:endParaRPr lang="zh-CN" altLang="en-US" sz="2400" spc="150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sym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u"/>
            </a:pPr>
            <a:r>
              <a:rPr lang="zh-CN" altLang="en-US" sz="2400" spc="150">
                <a:solidFill>
                  <a:schemeClr val="tx1"/>
                </a:solidFill>
                <a:latin typeface="等线" panose="02010600030101010101" charset="-122"/>
                <a:ea typeface="等线" panose="02010600030101010101" charset="-122"/>
                <a:sym typeface="Arial" panose="020B0604020202020204" pitchFamily="34" charset="0"/>
              </a:rPr>
              <a:t>定义几个变量，变量是什么类型，由需要解决的问题所决定的。</a:t>
            </a:r>
            <a:endParaRPr lang="zh-CN" altLang="en-US" sz="2400" spc="150">
              <a:solidFill>
                <a:schemeClr val="tx1"/>
              </a:solidFill>
              <a:latin typeface="等线" panose="02010600030101010101" charset="-122"/>
              <a:ea typeface="等线" panose="02010600030101010101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4" grpId="0"/>
      <p:bldP spid="8" grpId="0" bldLvl="0" animBg="1"/>
      <p:bldP spid="27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266" y="2226"/>
              <a:ext cx="3153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认识</a:t>
              </a:r>
              <a:r>
                <a:rPr lang="en-US" altLang="zh-CN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cin</a:t>
              </a:r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语句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012190" y="3928110"/>
            <a:ext cx="495935" cy="70675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4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4000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22655" y="2242185"/>
            <a:ext cx="10499725" cy="2268855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400"/>
              <a:t>    </a:t>
            </a:r>
            <a:r>
              <a:rPr lang="zh-CN" altLang="en-US" sz="2400"/>
              <a:t>   </a:t>
            </a:r>
            <a:endParaRPr lang="zh-CN" altLang="en-US" sz="2400"/>
          </a:p>
          <a:p>
            <a:pPr>
              <a:lnSpc>
                <a:spcPct val="110000"/>
              </a:lnSpc>
            </a:pPr>
            <a:endParaRPr lang="zh-CN" altLang="en-US" sz="2400"/>
          </a:p>
          <a:p>
            <a:pPr>
              <a:lnSpc>
                <a:spcPct val="110000"/>
              </a:lnSpc>
            </a:pPr>
            <a:r>
              <a:rPr lang="zh-CN" altLang="en-US" sz="2400"/>
              <a:t> </a:t>
            </a:r>
            <a:endParaRPr lang="zh-CN" altLang="en-US" sz="2400"/>
          </a:p>
          <a:p>
            <a:pPr>
              <a:lnSpc>
                <a:spcPct val="110000"/>
              </a:lnSpc>
            </a:pPr>
            <a:endParaRPr lang="zh-CN" altLang="en-US" sz="2400" b="1">
              <a:solidFill>
                <a:srgbClr val="C00000"/>
              </a:solidFill>
            </a:endParaRPr>
          </a:p>
          <a:p>
            <a:pPr>
              <a:lnSpc>
                <a:spcPct val="110000"/>
              </a:lnSpc>
            </a:pPr>
            <a:endParaRPr lang="zh-CN" altLang="en-US" sz="2400" b="1">
              <a:solidFill>
                <a:srgbClr val="C0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08125" y="5595620"/>
            <a:ext cx="1466215" cy="56007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2400"/>
              <a:t>键盘</a:t>
            </a:r>
            <a:endParaRPr lang="zh-CN" alt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1196975" y="2435225"/>
            <a:ext cx="9798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习惯上，将</a:t>
            </a:r>
            <a:r>
              <a:rPr lang="en-US" altLang="zh-CN" sz="2400"/>
              <a:t>”cin”</a:t>
            </a:r>
            <a:r>
              <a:rPr lang="zh-CN" altLang="en-US" sz="2400"/>
              <a:t>和流提取运算符</a:t>
            </a:r>
            <a:r>
              <a:rPr lang="en-US" altLang="zh-CN" sz="2400"/>
              <a:t>“&gt;&gt;”</a:t>
            </a:r>
            <a:r>
              <a:rPr lang="zh-CN" altLang="en-US" sz="2400"/>
              <a:t>实现的输入语句简称为</a:t>
            </a:r>
            <a:r>
              <a:rPr lang="en-US" altLang="zh-CN" sz="2400"/>
              <a:t>cin</a:t>
            </a:r>
            <a:r>
              <a:rPr lang="zh-CN" altLang="en-US" sz="2400"/>
              <a:t>语句。</a:t>
            </a:r>
            <a:endParaRPr lang="zh-CN" altLang="en-US" sz="2400"/>
          </a:p>
        </p:txBody>
      </p:sp>
      <p:cxnSp>
        <p:nvCxnSpPr>
          <p:cNvPr id="4" name="直接箭头连接符 3"/>
          <p:cNvCxnSpPr>
            <a:stCxn id="3" idx="3"/>
          </p:cNvCxnSpPr>
          <p:nvPr/>
        </p:nvCxnSpPr>
        <p:spPr>
          <a:xfrm>
            <a:off x="2974340" y="5875655"/>
            <a:ext cx="4826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512820" y="5695950"/>
            <a:ext cx="7423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chemeClr val="accent1"/>
                </a:solidFill>
              </a:rPr>
              <a:t>10</a:t>
            </a:r>
            <a:endParaRPr lang="en-US" altLang="zh-CN" sz="2400" b="1">
              <a:solidFill>
                <a:schemeClr val="accent1"/>
              </a:solidFill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>
            <a:off x="4127500" y="5876290"/>
            <a:ext cx="4826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4730750" y="5525770"/>
            <a:ext cx="1764030" cy="69977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400">
                <a:solidFill>
                  <a:schemeClr val="tx1"/>
                </a:solidFill>
              </a:rPr>
              <a:t>cin</a:t>
            </a:r>
            <a:endParaRPr lang="en-US" altLang="zh-CN" sz="2400">
              <a:solidFill>
                <a:schemeClr val="tx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038725" y="5051425"/>
            <a:ext cx="1483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输入流</a:t>
            </a:r>
            <a:endParaRPr lang="zh-CN" altLang="en-US" sz="2400"/>
          </a:p>
        </p:txBody>
      </p:sp>
      <p:cxnSp>
        <p:nvCxnSpPr>
          <p:cNvPr id="19" name="直接箭头连接符 18"/>
          <p:cNvCxnSpPr/>
          <p:nvPr/>
        </p:nvCxnSpPr>
        <p:spPr>
          <a:xfrm>
            <a:off x="6592570" y="5875655"/>
            <a:ext cx="4826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7192010" y="5596255"/>
            <a:ext cx="1466215" cy="56007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2400"/>
              <a:t>&gt;&gt;</a:t>
            </a:r>
            <a:endParaRPr lang="en-US" altLang="zh-CN" sz="2400"/>
          </a:p>
        </p:txBody>
      </p:sp>
      <p:sp>
        <p:nvSpPr>
          <p:cNvPr id="21" name="文本框 20"/>
          <p:cNvSpPr txBox="1"/>
          <p:nvPr/>
        </p:nvSpPr>
        <p:spPr>
          <a:xfrm>
            <a:off x="7541895" y="5065395"/>
            <a:ext cx="1483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提 取</a:t>
            </a:r>
            <a:endParaRPr lang="zh-CN" altLang="en-US" sz="2400"/>
          </a:p>
        </p:txBody>
      </p:sp>
      <p:cxnSp>
        <p:nvCxnSpPr>
          <p:cNvPr id="23" name="直接箭头连接符 22"/>
          <p:cNvCxnSpPr/>
          <p:nvPr/>
        </p:nvCxnSpPr>
        <p:spPr>
          <a:xfrm>
            <a:off x="8686165" y="5876290"/>
            <a:ext cx="4826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9305925" y="5358130"/>
            <a:ext cx="2116455" cy="79756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2400"/>
              <a:t>计算机</a:t>
            </a:r>
            <a:endParaRPr lang="zh-CN" altLang="en-US" sz="2400"/>
          </a:p>
          <a:p>
            <a:pPr algn="ctr"/>
            <a:r>
              <a:rPr lang="zh-CN" altLang="en-US" sz="2400"/>
              <a:t>（指定的变量）</a:t>
            </a:r>
            <a:endParaRPr lang="zh-CN" altLang="en-US" sz="2400"/>
          </a:p>
        </p:txBody>
      </p:sp>
      <p:sp>
        <p:nvSpPr>
          <p:cNvPr id="26" name="文本框 25"/>
          <p:cNvSpPr txBox="1"/>
          <p:nvPr/>
        </p:nvSpPr>
        <p:spPr>
          <a:xfrm>
            <a:off x="1196975" y="3041015"/>
            <a:ext cx="88741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>
                <a:solidFill>
                  <a:srgbClr val="C00000"/>
                </a:solidFill>
                <a:sym typeface="+mn-ea"/>
              </a:rPr>
              <a:t>cin</a:t>
            </a:r>
            <a:r>
              <a:rPr lang="zh-CN" altLang="en-US" sz="2400" b="1">
                <a:solidFill>
                  <a:srgbClr val="C00000"/>
                </a:solidFill>
                <a:sym typeface="+mn-ea"/>
              </a:rPr>
              <a:t>语句的一般格式为：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en-US" sz="2400">
                <a:sym typeface="+mn-ea"/>
              </a:rPr>
              <a:t>cin&gt;&gt;</a:t>
            </a:r>
            <a:r>
              <a:rPr lang="zh-CN" altLang="en-US" sz="2400">
                <a:sym typeface="+mn-ea"/>
              </a:rPr>
              <a:t>变量</a:t>
            </a:r>
            <a:r>
              <a:rPr lang="en-US" altLang="zh-CN" sz="2400">
                <a:sym typeface="+mn-ea"/>
              </a:rPr>
              <a:t>1&gt;&gt;</a:t>
            </a:r>
            <a:r>
              <a:rPr lang="zh-CN" altLang="en-US" sz="2400">
                <a:sym typeface="+mn-ea"/>
              </a:rPr>
              <a:t>变量</a:t>
            </a:r>
            <a:r>
              <a:rPr lang="en-US" altLang="zh-CN" sz="2400">
                <a:sym typeface="+mn-ea"/>
              </a:rPr>
              <a:t>2&gt;&gt;</a:t>
            </a:r>
            <a:r>
              <a:rPr lang="zh-CN" altLang="en-US" sz="2400">
                <a:sym typeface="+mn-ea"/>
              </a:rPr>
              <a:t>变量</a:t>
            </a:r>
            <a:r>
              <a:rPr lang="en-US" altLang="zh-CN" sz="2400">
                <a:sym typeface="+mn-ea"/>
              </a:rPr>
              <a:t>3.......</a:t>
            </a:r>
            <a:r>
              <a:rPr lang="zh-CN" altLang="en-US" sz="2400">
                <a:sym typeface="+mn-ea"/>
              </a:rPr>
              <a:t>变量</a:t>
            </a:r>
            <a:r>
              <a:rPr lang="en-US" altLang="zh-CN" sz="2400">
                <a:sym typeface="+mn-ea"/>
              </a:rPr>
              <a:t>n;</a:t>
            </a:r>
            <a:endParaRPr lang="en-US" altLang="zh-CN" sz="2400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3" grpId="0" bldLvl="0" animBg="1"/>
      <p:bldP spid="2" grpId="0"/>
      <p:bldP spid="26" grpId="0"/>
      <p:bldP spid="8" grpId="0"/>
      <p:bldP spid="17" grpId="0" animBg="1"/>
      <p:bldP spid="18" grpId="0"/>
      <p:bldP spid="20" grpId="0" animBg="1"/>
      <p:bldP spid="21" grpId="0"/>
      <p:bldP spid="2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609600" y="2743222"/>
            <a:ext cx="10972888" cy="2438420"/>
          </a:xfrm>
          <a:prstGeom prst="rect">
            <a:avLst/>
          </a:prstGeom>
          <a:pattFill prst="dkDnDiag">
            <a:fgClr>
              <a:schemeClr val="accent1">
                <a:lumMod val="20000"/>
                <a:lumOff val="80000"/>
              </a:schemeClr>
            </a:fgClr>
            <a:bgClr>
              <a:schemeClr val="l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350" dirty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2"/>
            </p:custDataLst>
          </p:nvPr>
        </p:nvSpPr>
        <p:spPr>
          <a:xfrm>
            <a:off x="501612" y="5306751"/>
            <a:ext cx="10972876" cy="938517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ctr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altLang="zh-CN" sz="18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</a:t>
            </a:r>
            <a:r>
              <a:rPr lang="zh-CN" altLang="en-US" sz="1800" spc="10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曹冲生五六岁，智意所及，有若成人之智。时孙权曾致巨象，太祖欲知其斤重，访之群下，咸莫能出其理。冲曰：“置象大船之上，而刻其水痕所至，称物以载之，则校可知矣。”太祖悦，即施行焉。</a:t>
            </a:r>
            <a:endParaRPr lang="zh-CN" altLang="en-US" sz="1800" spc="10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4"/>
          <a:srcRect l="5897" r="7479"/>
          <a:stretch>
            <a:fillRect/>
          </a:stretch>
        </p:blipFill>
        <p:spPr>
          <a:xfrm>
            <a:off x="3140075" y="1085850"/>
            <a:ext cx="5911850" cy="379793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C:\Users\Administrator\Desktop\未标题-1.jpg未标题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1078607" y="-1002617"/>
            <a:ext cx="5475605" cy="5533009"/>
          </a:xfrm>
          <a:custGeom>
            <a:avLst/>
            <a:gdLst>
              <a:gd name="connsiteX0" fmla="*/ 1997166 w 3994332"/>
              <a:gd name="connsiteY0" fmla="*/ 0 h 3994332"/>
              <a:gd name="connsiteX1" fmla="*/ 3994332 w 3994332"/>
              <a:gd name="connsiteY1" fmla="*/ 1997166 h 3994332"/>
              <a:gd name="connsiteX2" fmla="*/ 1997166 w 3994332"/>
              <a:gd name="connsiteY2" fmla="*/ 3994332 h 3994332"/>
              <a:gd name="connsiteX3" fmla="*/ 0 w 3994332"/>
              <a:gd name="connsiteY3" fmla="*/ 1997166 h 3994332"/>
              <a:gd name="connsiteX4" fmla="*/ 1997166 w 3994332"/>
              <a:gd name="connsiteY4" fmla="*/ 0 h 3994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4332" h="3994332">
                <a:moveTo>
                  <a:pt x="1997166" y="0"/>
                </a:moveTo>
                <a:cubicBezTo>
                  <a:pt x="3100170" y="0"/>
                  <a:pt x="3994332" y="894162"/>
                  <a:pt x="3994332" y="1997166"/>
                </a:cubicBezTo>
                <a:cubicBezTo>
                  <a:pt x="3994332" y="3100170"/>
                  <a:pt x="3100170" y="3994332"/>
                  <a:pt x="1997166" y="3994332"/>
                </a:cubicBezTo>
                <a:cubicBezTo>
                  <a:pt x="894162" y="3994332"/>
                  <a:pt x="0" y="3100170"/>
                  <a:pt x="0" y="1997166"/>
                </a:cubicBezTo>
                <a:cubicBezTo>
                  <a:pt x="0" y="894162"/>
                  <a:pt x="894162" y="0"/>
                  <a:pt x="1997166" y="0"/>
                </a:cubicBezTo>
                <a:close/>
              </a:path>
            </a:pathLst>
          </a:custGeom>
        </p:spPr>
      </p:pic>
      <p:sp>
        <p:nvSpPr>
          <p:cNvPr id="13" name="椭圆 12"/>
          <p:cNvSpPr/>
          <p:nvPr/>
        </p:nvSpPr>
        <p:spPr>
          <a:xfrm>
            <a:off x="1738772" y="1683333"/>
            <a:ext cx="3365863" cy="3365863"/>
          </a:xfrm>
          <a:prstGeom prst="ellipse">
            <a:avLst/>
          </a:pr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51756" y="2437016"/>
            <a:ext cx="3547527" cy="20916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r" defTabSz="1219200">
              <a:defRPr sz="8000" b="1" spc="40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</a:defRPr>
            </a:lvl1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0</a:t>
            </a:r>
            <a:r>
              <a:rPr kumimoji="0" lang="en-US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5</a:t>
            </a:r>
            <a:endParaRPr kumimoji="0" lang="en-US" sz="13000" i="0" u="none" strike="noStrike" kern="0" cap="none" spc="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29107" y="2683525"/>
            <a:ext cx="3999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1500" b="1">
                <a:solidFill>
                  <a:schemeClr val="bg1"/>
                </a:solidFill>
                <a:latin typeface="方正黑体简体"/>
              </a:defRPr>
            </a:lvl1pPr>
          </a:lstStyle>
          <a:p>
            <a:pPr algn="l">
              <a:defRPr/>
            </a:pPr>
            <a:r>
              <a:rPr lang="zh-CN" sz="6000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列漂亮算式</a:t>
            </a:r>
            <a:endParaRPr lang="zh-CN" sz="6000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0822985" flipH="1" flipV="1">
            <a:off x="3999432" y="3703761"/>
            <a:ext cx="12206437" cy="2757948"/>
          </a:xfrm>
          <a:custGeom>
            <a:avLst/>
            <a:gdLst>
              <a:gd name="connsiteX0" fmla="*/ 12206436 w 12206437"/>
              <a:gd name="connsiteY0" fmla="*/ 735988 h 2757948"/>
              <a:gd name="connsiteX1" fmla="*/ 12206437 w 12206437"/>
              <a:gd name="connsiteY1" fmla="*/ 735988 h 2757948"/>
              <a:gd name="connsiteX2" fmla="*/ 12206437 w 12206437"/>
              <a:gd name="connsiteY2" fmla="*/ 2757948 h 2757948"/>
              <a:gd name="connsiteX3" fmla="*/ 12206436 w 12206437"/>
              <a:gd name="connsiteY3" fmla="*/ 2757948 h 2757948"/>
              <a:gd name="connsiteX4" fmla="*/ 7908759 w 12206437"/>
              <a:gd name="connsiteY4" fmla="*/ 0 h 2757948"/>
              <a:gd name="connsiteX5" fmla="*/ 8227635 w 12206437"/>
              <a:gd name="connsiteY5" fmla="*/ 6518 h 2757948"/>
              <a:gd name="connsiteX6" fmla="*/ 8018258 w 12206437"/>
              <a:gd name="connsiteY6" fmla="*/ 11152 h 2757948"/>
              <a:gd name="connsiteX7" fmla="*/ 1409156 w 12206437"/>
              <a:gd name="connsiteY7" fmla="*/ 2553505 h 2757948"/>
              <a:gd name="connsiteX8" fmla="*/ 1173140 w 12206437"/>
              <a:gd name="connsiteY8" fmla="*/ 2757948 h 2757948"/>
              <a:gd name="connsiteX9" fmla="*/ 0 w 12206437"/>
              <a:gd name="connsiteY9" fmla="*/ 2757948 h 2757948"/>
              <a:gd name="connsiteX10" fmla="*/ 289231 w 12206437"/>
              <a:gd name="connsiteY10" fmla="*/ 2526534 h 2757948"/>
              <a:gd name="connsiteX11" fmla="*/ 7908759 w 12206437"/>
              <a:gd name="connsiteY11" fmla="*/ 0 h 275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6437" h="2757948">
                <a:moveTo>
                  <a:pt x="12206436" y="735988"/>
                </a:moveTo>
                <a:lnTo>
                  <a:pt x="12206437" y="735988"/>
                </a:lnTo>
                <a:lnTo>
                  <a:pt x="12206437" y="2757948"/>
                </a:lnTo>
                <a:lnTo>
                  <a:pt x="12206436" y="2757948"/>
                </a:lnTo>
                <a:close/>
                <a:moveTo>
                  <a:pt x="7908759" y="0"/>
                </a:moveTo>
                <a:lnTo>
                  <a:pt x="8227635" y="6518"/>
                </a:lnTo>
                <a:lnTo>
                  <a:pt x="8018258" y="11152"/>
                </a:lnTo>
                <a:cubicBezTo>
                  <a:pt x="5512605" y="122273"/>
                  <a:pt x="3221315" y="1057979"/>
                  <a:pt x="1409156" y="2553505"/>
                </a:cubicBezTo>
                <a:lnTo>
                  <a:pt x="1173140" y="2757948"/>
                </a:lnTo>
                <a:lnTo>
                  <a:pt x="0" y="2757948"/>
                </a:lnTo>
                <a:lnTo>
                  <a:pt x="289231" y="2526534"/>
                </a:lnTo>
                <a:cubicBezTo>
                  <a:pt x="2359846" y="948155"/>
                  <a:pt x="5014426" y="0"/>
                  <a:pt x="7908759" y="0"/>
                </a:cubicBezTo>
                <a:close/>
              </a:path>
            </a:pathLst>
          </a:cu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文本框 21"/>
          <p:cNvSpPr txBox="1"/>
          <p:nvPr/>
        </p:nvSpPr>
        <p:spPr>
          <a:xfrm>
            <a:off x="635000" y="2439035"/>
            <a:ext cx="5280660" cy="274828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80000"/>
              </a:lnSpc>
            </a:pPr>
            <a:r>
              <a:rPr lang="en-US" altLang="zh-CN" sz="2400" b="1"/>
              <a:t>    </a:t>
            </a:r>
            <a:r>
              <a:rPr lang="zh-CN" altLang="en-US" sz="2400" b="1"/>
              <a:t>在日常学习中，有时遇到复杂计算时我们可以通过列算式来求得运算结果。我们可以让计算机也列漂亮的算式显示运算结果吗？</a:t>
            </a:r>
            <a:endParaRPr lang="zh-CN" altLang="en-US" sz="2400" b="1">
              <a:solidFill>
                <a:schemeClr val="tx1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711200" y="1297305"/>
            <a:ext cx="3416935" cy="678815"/>
          </a:xfrm>
          <a:prstGeom prst="parallelogram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724025" y="1297305"/>
            <a:ext cx="1407160" cy="46037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rPr>
              <a:t>曹冲有问</a:t>
            </a:r>
            <a:endParaRPr lang="zh-CN" sz="2400" b="1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277100" y="1796415"/>
            <a:ext cx="3868420" cy="33909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70000"/>
              </a:lnSpc>
            </a:pPr>
            <a:endParaRPr lang="zh-CN" altLang="en-US" sz="200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35000" y="5610225"/>
            <a:ext cx="10650220" cy="645160"/>
          </a:xfrm>
          <a:prstGeom prst="rect">
            <a:avLst/>
          </a:prstGeom>
          <a:solidFill>
            <a:schemeClr val="accent1">
              <a:lumMod val="20000"/>
              <a:lumOff val="80000"/>
              <a:alpha val="54000"/>
            </a:schemeClr>
          </a:solidFill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---</a:t>
            </a:r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设置域宽</a:t>
            </a:r>
            <a:r>
              <a:rPr lang="en-US" altLang="zh-CN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setw()</a:t>
            </a:r>
            <a:endParaRPr lang="en-US" altLang="zh-CN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大魏体简体" panose="02000000000000000000" charset="-122"/>
              <a:ea typeface="方正大魏体简体" panose="02000000000000000000" charset="-122"/>
            </a:endParaRPr>
          </a:p>
        </p:txBody>
      </p:sp>
      <p:pic>
        <p:nvPicPr>
          <p:cNvPr id="4" name="图片 3" descr="未标题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7230" y="2439035"/>
            <a:ext cx="1499870" cy="26593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59040" y="2070735"/>
            <a:ext cx="21837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/>
                </a:solidFill>
              </a:rPr>
              <a:t>例如：</a:t>
            </a:r>
            <a:endParaRPr lang="zh-CN" altLang="en-US" sz="2800" b="1">
              <a:solidFill>
                <a:schemeClr val="accent1"/>
              </a:solidFill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7447280" y="2717800"/>
          <a:ext cx="3390900" cy="1729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9090"/>
                <a:gridCol w="339090"/>
                <a:gridCol w="339090"/>
                <a:gridCol w="339090"/>
                <a:gridCol w="339090"/>
                <a:gridCol w="339090"/>
                <a:gridCol w="339090"/>
                <a:gridCol w="339090"/>
                <a:gridCol w="339090"/>
                <a:gridCol w="339090"/>
              </a:tblGrid>
              <a:tr h="42989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500" spc="120">
                        <a:solidFill>
                          <a:srgbClr val="B36A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500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500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500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500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8</a:t>
                      </a:r>
                      <a:endParaRPr lang="en-US" altLang="zh-CN" sz="2400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8</a:t>
                      </a:r>
                      <a:endParaRPr lang="en-US" altLang="zh-CN" sz="2400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6</a:t>
                      </a:r>
                      <a:endParaRPr lang="en-US" altLang="zh-CN" sz="2400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500" spc="120">
                        <a:solidFill>
                          <a:srgbClr val="B36A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500" spc="120">
                        <a:solidFill>
                          <a:srgbClr val="B36A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47307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300" spc="120">
                        <a:solidFill>
                          <a:srgbClr val="B36A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30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+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2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0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2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0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2400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30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45148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-</a:t>
                      </a:r>
                      <a:endParaRPr lang="en-US" altLang="zh-CN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  <a:tr h="37465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300" spc="120">
                        <a:solidFill>
                          <a:srgbClr val="B36A6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zh-CN" altLang="en-US" sz="1300" spc="120">
                        <a:solidFill>
                          <a:srgbClr val="404040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zh-CN" altLang="en-US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zh-CN" altLang="en-US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2</a:t>
                      </a:r>
                      <a:endParaRPr lang="zh-CN" altLang="en-US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9</a:t>
                      </a:r>
                      <a:endParaRPr lang="zh-CN" altLang="en-US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0</a:t>
                      </a:r>
                      <a:endParaRPr lang="zh-CN" altLang="en-US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2400" b="1" spc="120">
                          <a:solidFill>
                            <a:schemeClr val="tx1"/>
                          </a:solidFill>
                          <a:latin typeface="等线" panose="02010600030101010101" charset="-122"/>
                          <a:ea typeface="等线" panose="02010600030101010101" charset="-122"/>
                        </a:rPr>
                        <a:t>6</a:t>
                      </a:r>
                      <a:endParaRPr lang="zh-CN" altLang="en-US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zh-CN" altLang="en-US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zh-CN" altLang="en-US" sz="2400" b="1" spc="120">
                        <a:solidFill>
                          <a:schemeClr val="tx1"/>
                        </a:solidFill>
                        <a:latin typeface="等线" panose="02010600030101010101" charset="-122"/>
                        <a:ea typeface="等线" panose="02010600030101010101" charset="-122"/>
                      </a:endParaRPr>
                    </a:p>
                  </a:txBody>
                  <a:tcPr marL="25400" marR="25400" marT="6350" marB="6350" anchor="ctr">
                    <a:lnL w="9525">
                      <a:solidFill>
                        <a:srgbClr val="B36A60"/>
                      </a:solidFill>
                      <a:prstDash val="sysDash"/>
                    </a:lnL>
                    <a:lnR w="9525">
                      <a:solidFill>
                        <a:srgbClr val="B36A60"/>
                      </a:solidFill>
                      <a:prstDash val="sysDash"/>
                    </a:lnR>
                    <a:lnT w="9525">
                      <a:solidFill>
                        <a:srgbClr val="B36A60"/>
                      </a:solidFill>
                      <a:prstDash val="sysDash"/>
                    </a:lnT>
                    <a:lnB w="9525">
                      <a:solidFill>
                        <a:srgbClr val="B36A60"/>
                      </a:solidFill>
                      <a:prstDash val="sysDash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" grpId="0" bldLvl="0" animBg="1"/>
      <p:bldP spid="13" grpId="0" bldLvl="0" animBg="1"/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575" y="2226"/>
              <a:ext cx="2540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代码分享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79475" y="2005330"/>
            <a:ext cx="7373620" cy="4523105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7430" y="2227580"/>
            <a:ext cx="6453505" cy="4079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400"/>
              <a:t>#include&lt;bits/stdc++.h&gt;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400"/>
              <a:t>using namespace std;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400"/>
              <a:t>int main() {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000"/>
              <a:t>	</a:t>
            </a: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    </a:t>
            </a:r>
            <a:r>
              <a:rPr lang="zh-CN" altLang="en-US" sz="2400"/>
              <a:t>  return 0;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}</a:t>
            </a:r>
            <a:endParaRPr lang="zh-CN" altLang="en-US" sz="2000"/>
          </a:p>
        </p:txBody>
      </p:sp>
      <p:sp>
        <p:nvSpPr>
          <p:cNvPr id="8" name="文本框 7"/>
          <p:cNvSpPr txBox="1"/>
          <p:nvPr/>
        </p:nvSpPr>
        <p:spPr>
          <a:xfrm>
            <a:off x="1515745" y="3605530"/>
            <a:ext cx="6548120" cy="18637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400"/>
              <a:t>cout&lt;&lt;</a:t>
            </a:r>
            <a:r>
              <a:rPr lang="zh-CN" altLang="en-US" sz="2400" b="1">
                <a:solidFill>
                  <a:schemeClr val="accent1"/>
                </a:solidFill>
              </a:rPr>
              <a:t>setw(8)</a:t>
            </a:r>
            <a:r>
              <a:rPr lang="zh-CN" altLang="en-US" sz="2400"/>
              <a:t>&lt;&lt;886&lt;&lt;endl;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400"/>
              <a:t>cout&lt;&lt;</a:t>
            </a:r>
            <a:r>
              <a:rPr lang="zh-CN" altLang="en-US" sz="2400" b="1">
                <a:solidFill>
                  <a:schemeClr val="accent1"/>
                </a:solidFill>
              </a:rPr>
              <a:t>setw(3)</a:t>
            </a:r>
            <a:r>
              <a:rPr lang="zh-CN" altLang="en-US" sz="2400"/>
              <a:t>&lt;&lt;"+"&lt;&lt;</a:t>
            </a:r>
            <a:r>
              <a:rPr lang="zh-CN" altLang="en-US" sz="2400" b="1">
                <a:solidFill>
                  <a:schemeClr val="accent1"/>
                </a:solidFill>
              </a:rPr>
              <a:t>s</a:t>
            </a:r>
            <a:r>
              <a:rPr lang="zh-CN" altLang="en-US" sz="2400" b="1">
                <a:solidFill>
                  <a:schemeClr val="accent1"/>
                </a:solidFill>
              </a:rPr>
              <a:t>etw(5)</a:t>
            </a:r>
            <a:r>
              <a:rPr lang="zh-CN" altLang="en-US" sz="2400"/>
              <a:t>&lt;&lt;2020&lt;&lt;endl;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400"/>
              <a:t>cout&lt;&lt;"----------"&lt;&lt;endl;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400"/>
              <a:t>cout&lt;&lt;</a:t>
            </a:r>
            <a:r>
              <a:rPr lang="zh-CN" altLang="en-US" sz="2400" b="1">
                <a:solidFill>
                  <a:schemeClr val="accent1"/>
                </a:solidFill>
              </a:rPr>
              <a:t>s</a:t>
            </a:r>
            <a:r>
              <a:rPr lang="zh-CN" altLang="en-US" sz="2400" b="1">
                <a:solidFill>
                  <a:schemeClr val="accent1"/>
                </a:solidFill>
              </a:rPr>
              <a:t>etw(8)</a:t>
            </a:r>
            <a:r>
              <a:rPr lang="zh-CN" altLang="en-US" sz="2400"/>
              <a:t>&lt;&lt;886+2020&lt;&lt;endl;</a:t>
            </a:r>
            <a:endParaRPr lang="zh-CN" altLang="en-US" sz="2400"/>
          </a:p>
        </p:txBody>
      </p:sp>
      <p:sp>
        <p:nvSpPr>
          <p:cNvPr id="27" name="圆角矩形 26"/>
          <p:cNvSpPr/>
          <p:nvPr/>
        </p:nvSpPr>
        <p:spPr>
          <a:xfrm>
            <a:off x="8472170" y="2005330"/>
            <a:ext cx="3027680" cy="448183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sz="2400" b="1">
              <a:solidFill>
                <a:schemeClr val="accent2"/>
              </a:solidFill>
            </a:endParaRPr>
          </a:p>
          <a:p>
            <a:pPr algn="l"/>
            <a:r>
              <a:rPr lang="zh-CN" altLang="en-US" sz="2400" b="1">
                <a:solidFill>
                  <a:schemeClr val="accent2"/>
                </a:solidFill>
              </a:rPr>
              <a:t>小提示：</a:t>
            </a:r>
            <a:endParaRPr lang="zh-CN" altLang="en-US" b="1">
              <a:solidFill>
                <a:schemeClr val="accent2"/>
              </a:solidFill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 使用</a:t>
            </a:r>
            <a:r>
              <a:rPr lang="en-US" alt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setw</a:t>
            </a: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操作符设置域宽时，默认为右对齐，</a:t>
            </a:r>
            <a:r>
              <a:rPr lang="en-US" alt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setw</a:t>
            </a: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操作符只对直接跟在后面的输出数据起作用。</a:t>
            </a:r>
            <a:endParaRPr lang="zh-CN" altLang="en-US" sz="16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如果输出数据所需的宽度比设置的域宽要小，默认空格填充如果输出数据所需要的宽度比设置的域宽大，输出数据并不会被截断。</a:t>
            </a:r>
            <a:endParaRPr lang="zh-CN" altLang="en-US" sz="16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u"/>
            </a:pPr>
            <a:endParaRPr lang="zh-CN" altLang="en-US" sz="16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4" grpId="0"/>
      <p:bldP spid="8" grpId="0" bldLvl="0" animBg="1"/>
      <p:bldP spid="27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文本框 21"/>
          <p:cNvSpPr txBox="1"/>
          <p:nvPr/>
        </p:nvSpPr>
        <p:spPr>
          <a:xfrm>
            <a:off x="635000" y="2439035"/>
            <a:ext cx="5280660" cy="274828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80000"/>
              </a:lnSpc>
            </a:pPr>
            <a:r>
              <a:rPr lang="en-US" altLang="zh-CN" sz="2400" b="1"/>
              <a:t>    </a:t>
            </a:r>
            <a:r>
              <a:rPr lang="zh-CN" altLang="en-US" sz="2400" b="1"/>
              <a:t>在求解数学问题时，经常遇到保留几位小数或是精确到小数点后几位，在</a:t>
            </a:r>
            <a:r>
              <a:rPr lang="en-US" altLang="zh-CN" sz="2400" b="1"/>
              <a:t>C++</a:t>
            </a:r>
            <a:r>
              <a:rPr lang="zh-CN" altLang="en-US" sz="2400" b="1"/>
              <a:t>中，如何让计算实现这样的效果呢？</a:t>
            </a:r>
            <a:endParaRPr lang="zh-CN" altLang="en-US" sz="2400" b="1">
              <a:solidFill>
                <a:schemeClr val="tx1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711200" y="1297305"/>
            <a:ext cx="3416935" cy="678815"/>
          </a:xfrm>
          <a:prstGeom prst="parallelogram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724025" y="1297305"/>
            <a:ext cx="1407160" cy="46037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rPr>
              <a:t>曹冲有问</a:t>
            </a:r>
            <a:endParaRPr lang="zh-CN" sz="2400" b="1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277100" y="1796415"/>
            <a:ext cx="3868420" cy="33909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70000"/>
              </a:lnSpc>
            </a:pPr>
            <a:endParaRPr lang="zh-CN" altLang="en-US" sz="200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35000" y="5680075"/>
            <a:ext cx="10650220" cy="645160"/>
          </a:xfrm>
          <a:prstGeom prst="rect">
            <a:avLst/>
          </a:prstGeom>
          <a:solidFill>
            <a:schemeClr val="accent1">
              <a:lumMod val="20000"/>
              <a:lumOff val="80000"/>
              <a:alpha val="54000"/>
            </a:schemeClr>
          </a:solidFill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---</a:t>
            </a:r>
            <a:r>
              <a:rPr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 setprecision(n)和fixed合用以控制小数点后有几位。</a:t>
            </a:r>
            <a:endParaRPr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大魏体简体" panose="02000000000000000000" charset="-122"/>
              <a:ea typeface="方正大魏体简体" panose="02000000000000000000" charset="-122"/>
            </a:endParaRPr>
          </a:p>
        </p:txBody>
      </p:sp>
      <p:pic>
        <p:nvPicPr>
          <p:cNvPr id="4" name="图片 3" descr="未标题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7230" y="2439035"/>
            <a:ext cx="1499870" cy="26593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559040" y="2070735"/>
            <a:ext cx="21837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/>
                </a:solidFill>
              </a:rPr>
              <a:t>例如：</a:t>
            </a:r>
            <a:endParaRPr lang="zh-CN" altLang="en-US" sz="2800" b="1">
              <a:solidFill>
                <a:schemeClr val="accent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59040" y="3077210"/>
            <a:ext cx="34702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20</a:t>
            </a:r>
            <a:r>
              <a:rPr lang="zh-CN" altLang="en-US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÷</a:t>
            </a:r>
            <a:r>
              <a:rPr lang="en-US" altLang="zh-CN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6≈3.33</a:t>
            </a:r>
            <a:endParaRPr lang="en-US" altLang="zh-CN" sz="24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r>
              <a:rPr lang="zh-CN" altLang="en-US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（保留两位小数）</a:t>
            </a:r>
            <a:endParaRPr lang="zh-CN" altLang="en-US" sz="24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13" grpId="0" bldLvl="0" animBg="1"/>
      <p:bldP spid="6" grpId="0"/>
      <p:bldP spid="22" grpId="0" animBg="1"/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575" y="2226"/>
              <a:ext cx="2540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代码分享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79475" y="2005330"/>
            <a:ext cx="7373620" cy="4523105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400" b="1">
              <a:solidFill>
                <a:srgbClr val="C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7430" y="2227580"/>
            <a:ext cx="6453505" cy="40792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20000"/>
              </a:lnSpc>
            </a:pPr>
            <a:r>
              <a:rPr lang="zh-CN" altLang="en-US" sz="2400"/>
              <a:t>#include&lt;bits/stdc++.h&gt;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400"/>
              <a:t>using namespace std;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400"/>
              <a:t>int main() {</a:t>
            </a:r>
            <a:endParaRPr lang="zh-CN" altLang="en-US" sz="2400"/>
          </a:p>
          <a:p>
            <a:pPr>
              <a:lnSpc>
                <a:spcPct val="120000"/>
              </a:lnSpc>
            </a:pPr>
            <a:r>
              <a:rPr lang="zh-CN" altLang="en-US" sz="2000"/>
              <a:t>	</a:t>
            </a: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    </a:t>
            </a:r>
            <a:r>
              <a:rPr lang="zh-CN" altLang="en-US" sz="2400"/>
              <a:t>  return 0;</a:t>
            </a:r>
            <a:endParaRPr lang="zh-CN" altLang="en-US" sz="2000"/>
          </a:p>
          <a:p>
            <a:pPr>
              <a:lnSpc>
                <a:spcPct val="120000"/>
              </a:lnSpc>
            </a:pPr>
            <a:r>
              <a:rPr lang="zh-CN" altLang="en-US" sz="2000"/>
              <a:t>}</a:t>
            </a:r>
            <a:endParaRPr lang="zh-CN" altLang="en-US" sz="2000"/>
          </a:p>
        </p:txBody>
      </p:sp>
      <p:sp>
        <p:nvSpPr>
          <p:cNvPr id="8" name="文本框 7"/>
          <p:cNvSpPr txBox="1"/>
          <p:nvPr/>
        </p:nvSpPr>
        <p:spPr>
          <a:xfrm>
            <a:off x="1515745" y="3605530"/>
            <a:ext cx="6548120" cy="17532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/>
              <a:t>float c;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c=20*1.0/6;</a:t>
            </a:r>
            <a:endParaRPr lang="zh-CN" altLang="en-US" sz="2400"/>
          </a:p>
          <a:p>
            <a:pPr>
              <a:lnSpc>
                <a:spcPct val="150000"/>
              </a:lnSpc>
            </a:pPr>
            <a:r>
              <a:rPr lang="zh-CN" altLang="en-US" sz="2400"/>
              <a:t>cout&lt;&lt;fixed&lt;&lt;setprecision(2)&lt;&lt;c&lt;&lt;endl; </a:t>
            </a:r>
            <a:endParaRPr lang="zh-CN" altLang="en-US" sz="2400"/>
          </a:p>
        </p:txBody>
      </p:sp>
      <p:sp>
        <p:nvSpPr>
          <p:cNvPr id="27" name="圆角矩形 26"/>
          <p:cNvSpPr/>
          <p:nvPr/>
        </p:nvSpPr>
        <p:spPr>
          <a:xfrm>
            <a:off x="8472170" y="2005330"/>
            <a:ext cx="3027680" cy="448183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sz="2400" b="1">
              <a:solidFill>
                <a:schemeClr val="accent2"/>
              </a:solidFill>
            </a:endParaRPr>
          </a:p>
          <a:p>
            <a:pPr algn="l"/>
            <a:r>
              <a:rPr lang="zh-CN" altLang="en-US" sz="2400" b="1">
                <a:solidFill>
                  <a:schemeClr val="accent2"/>
                </a:solidFill>
              </a:rPr>
              <a:t>小提示：</a:t>
            </a:r>
            <a:endParaRPr lang="zh-CN" altLang="en-US" b="1">
              <a:solidFill>
                <a:schemeClr val="accent2"/>
              </a:solidFill>
            </a:endParaRPr>
          </a:p>
          <a:p>
            <a:pPr marL="285750" indent="-285750" algn="l">
              <a:lnSpc>
                <a:spcPct val="130000"/>
              </a:lnSpc>
              <a:buFont typeface="Wingdings" panose="05000000000000000000" charset="0"/>
              <a:buChar char="u"/>
            </a:pPr>
            <a:r>
              <a:rPr 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 因为</a:t>
            </a: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要求计算结果为带小数点形式，所以变量</a:t>
            </a:r>
            <a:r>
              <a:rPr lang="en-US" alt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c</a:t>
            </a: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定义为</a:t>
            </a:r>
            <a:r>
              <a:rPr lang="en-US" alt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float</a:t>
            </a: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类型，因此要将被除数转为浮点数然后再计算。如不转换，计算机则将</a:t>
            </a:r>
            <a:r>
              <a:rPr lang="en-US" altLang="zh-CN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/</a:t>
            </a: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视为整除，只显示整数商。</a:t>
            </a:r>
            <a:endParaRPr lang="zh-CN" sz="16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  <a:p>
            <a:pPr marL="285750" indent="-285750" algn="l">
              <a:buFont typeface="Wingdings" panose="05000000000000000000" charset="0"/>
              <a:buChar char="u"/>
            </a:pPr>
            <a:r>
              <a:rPr lang="zh-CN" altLang="en-US" sz="160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 setprecision(n)设置数值的有效数字（含整数部分长度）和fixed合用的话可以控制小数点后有几位。</a:t>
            </a:r>
            <a:endParaRPr lang="zh-CN" altLang="en-US" sz="1600" spc="150">
              <a:solidFill>
                <a:schemeClr val="tx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4" grpId="0"/>
      <p:bldP spid="8" grpId="0" bldLvl="0" animBg="1"/>
      <p:bldP spid="27" grpId="0" bldLvl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C:\Users\Administrator\Desktop\未标题-1.jpg未标题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1078607" y="-1002617"/>
            <a:ext cx="5475605" cy="5533009"/>
          </a:xfrm>
          <a:custGeom>
            <a:avLst/>
            <a:gdLst>
              <a:gd name="connsiteX0" fmla="*/ 1997166 w 3994332"/>
              <a:gd name="connsiteY0" fmla="*/ 0 h 3994332"/>
              <a:gd name="connsiteX1" fmla="*/ 3994332 w 3994332"/>
              <a:gd name="connsiteY1" fmla="*/ 1997166 h 3994332"/>
              <a:gd name="connsiteX2" fmla="*/ 1997166 w 3994332"/>
              <a:gd name="connsiteY2" fmla="*/ 3994332 h 3994332"/>
              <a:gd name="connsiteX3" fmla="*/ 0 w 3994332"/>
              <a:gd name="connsiteY3" fmla="*/ 1997166 h 3994332"/>
              <a:gd name="connsiteX4" fmla="*/ 1997166 w 3994332"/>
              <a:gd name="connsiteY4" fmla="*/ 0 h 3994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4332" h="3994332">
                <a:moveTo>
                  <a:pt x="1997166" y="0"/>
                </a:moveTo>
                <a:cubicBezTo>
                  <a:pt x="3100170" y="0"/>
                  <a:pt x="3994332" y="894162"/>
                  <a:pt x="3994332" y="1997166"/>
                </a:cubicBezTo>
                <a:cubicBezTo>
                  <a:pt x="3994332" y="3100170"/>
                  <a:pt x="3100170" y="3994332"/>
                  <a:pt x="1997166" y="3994332"/>
                </a:cubicBezTo>
                <a:cubicBezTo>
                  <a:pt x="894162" y="3994332"/>
                  <a:pt x="0" y="3100170"/>
                  <a:pt x="0" y="1997166"/>
                </a:cubicBezTo>
                <a:cubicBezTo>
                  <a:pt x="0" y="894162"/>
                  <a:pt x="894162" y="0"/>
                  <a:pt x="1997166" y="0"/>
                </a:cubicBezTo>
                <a:close/>
              </a:path>
            </a:pathLst>
          </a:custGeom>
        </p:spPr>
      </p:pic>
      <p:sp>
        <p:nvSpPr>
          <p:cNvPr id="13" name="椭圆 12"/>
          <p:cNvSpPr/>
          <p:nvPr/>
        </p:nvSpPr>
        <p:spPr>
          <a:xfrm>
            <a:off x="1738772" y="1683333"/>
            <a:ext cx="3365863" cy="3365863"/>
          </a:xfrm>
          <a:prstGeom prst="ellipse">
            <a:avLst/>
          </a:pr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51756" y="2437016"/>
            <a:ext cx="3547527" cy="20916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r" defTabSz="1219200">
              <a:defRPr sz="8000" b="1" spc="40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</a:defRPr>
            </a:lvl1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0</a:t>
            </a:r>
            <a:r>
              <a:rPr kumimoji="0" lang="en-US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6</a:t>
            </a:r>
            <a:endParaRPr kumimoji="0" lang="en-US" sz="13000" i="0" u="none" strike="noStrike" kern="0" cap="none" spc="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29107" y="2683525"/>
            <a:ext cx="399923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1500" b="1">
                <a:solidFill>
                  <a:schemeClr val="bg1"/>
                </a:solidFill>
                <a:latin typeface="方正黑体简体"/>
              </a:defRPr>
            </a:lvl1pPr>
          </a:lstStyle>
          <a:p>
            <a:pPr algn="l">
              <a:defRPr/>
            </a:pPr>
            <a:r>
              <a:rPr lang="zh-CN" sz="6000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勇攀新高峰</a:t>
            </a:r>
            <a:endParaRPr lang="zh-CN" sz="6000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0822985" flipH="1" flipV="1">
            <a:off x="3999432" y="3703761"/>
            <a:ext cx="12206437" cy="2757948"/>
          </a:xfrm>
          <a:custGeom>
            <a:avLst/>
            <a:gdLst>
              <a:gd name="connsiteX0" fmla="*/ 12206436 w 12206437"/>
              <a:gd name="connsiteY0" fmla="*/ 735988 h 2757948"/>
              <a:gd name="connsiteX1" fmla="*/ 12206437 w 12206437"/>
              <a:gd name="connsiteY1" fmla="*/ 735988 h 2757948"/>
              <a:gd name="connsiteX2" fmla="*/ 12206437 w 12206437"/>
              <a:gd name="connsiteY2" fmla="*/ 2757948 h 2757948"/>
              <a:gd name="connsiteX3" fmla="*/ 12206436 w 12206437"/>
              <a:gd name="connsiteY3" fmla="*/ 2757948 h 2757948"/>
              <a:gd name="connsiteX4" fmla="*/ 7908759 w 12206437"/>
              <a:gd name="connsiteY4" fmla="*/ 0 h 2757948"/>
              <a:gd name="connsiteX5" fmla="*/ 8227635 w 12206437"/>
              <a:gd name="connsiteY5" fmla="*/ 6518 h 2757948"/>
              <a:gd name="connsiteX6" fmla="*/ 8018258 w 12206437"/>
              <a:gd name="connsiteY6" fmla="*/ 11152 h 2757948"/>
              <a:gd name="connsiteX7" fmla="*/ 1409156 w 12206437"/>
              <a:gd name="connsiteY7" fmla="*/ 2553505 h 2757948"/>
              <a:gd name="connsiteX8" fmla="*/ 1173140 w 12206437"/>
              <a:gd name="connsiteY8" fmla="*/ 2757948 h 2757948"/>
              <a:gd name="connsiteX9" fmla="*/ 0 w 12206437"/>
              <a:gd name="connsiteY9" fmla="*/ 2757948 h 2757948"/>
              <a:gd name="connsiteX10" fmla="*/ 289231 w 12206437"/>
              <a:gd name="connsiteY10" fmla="*/ 2526534 h 2757948"/>
              <a:gd name="connsiteX11" fmla="*/ 7908759 w 12206437"/>
              <a:gd name="connsiteY11" fmla="*/ 0 h 275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6437" h="2757948">
                <a:moveTo>
                  <a:pt x="12206436" y="735988"/>
                </a:moveTo>
                <a:lnTo>
                  <a:pt x="12206437" y="735988"/>
                </a:lnTo>
                <a:lnTo>
                  <a:pt x="12206437" y="2757948"/>
                </a:lnTo>
                <a:lnTo>
                  <a:pt x="12206436" y="2757948"/>
                </a:lnTo>
                <a:close/>
                <a:moveTo>
                  <a:pt x="7908759" y="0"/>
                </a:moveTo>
                <a:lnTo>
                  <a:pt x="8227635" y="6518"/>
                </a:lnTo>
                <a:lnTo>
                  <a:pt x="8018258" y="11152"/>
                </a:lnTo>
                <a:cubicBezTo>
                  <a:pt x="5512605" y="122273"/>
                  <a:pt x="3221315" y="1057979"/>
                  <a:pt x="1409156" y="2553505"/>
                </a:cubicBezTo>
                <a:lnTo>
                  <a:pt x="1173140" y="2757948"/>
                </a:lnTo>
                <a:lnTo>
                  <a:pt x="0" y="2757948"/>
                </a:lnTo>
                <a:lnTo>
                  <a:pt x="289231" y="2526534"/>
                </a:lnTo>
                <a:cubicBezTo>
                  <a:pt x="2359846" y="948155"/>
                  <a:pt x="5014426" y="0"/>
                  <a:pt x="7908759" y="0"/>
                </a:cubicBezTo>
                <a:close/>
              </a:path>
            </a:pathLst>
          </a:cu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" name="文本框 21"/>
          <p:cNvSpPr txBox="1"/>
          <p:nvPr/>
        </p:nvSpPr>
        <p:spPr>
          <a:xfrm>
            <a:off x="635000" y="2439035"/>
            <a:ext cx="5280660" cy="208407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80000"/>
              </a:lnSpc>
            </a:pPr>
            <a:r>
              <a:rPr lang="en-US" altLang="zh-CN" sz="2400" b="1"/>
              <a:t>   </a:t>
            </a:r>
            <a:r>
              <a:rPr lang="zh-CN" altLang="en-US" sz="2400" b="1"/>
              <a:t>编程好像很简单啊，我感觉学会编程了。让挑战来得更猛烈些吧！我将迎难而上，再攀高峰！</a:t>
            </a:r>
            <a:endParaRPr lang="zh-CN" altLang="en-US" sz="2400" b="1">
              <a:solidFill>
                <a:schemeClr val="tx1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711200" y="1297305"/>
            <a:ext cx="3416935" cy="678815"/>
          </a:xfrm>
          <a:prstGeom prst="parallelogram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724025" y="1297305"/>
            <a:ext cx="1407160" cy="46037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zh-CN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rPr>
              <a:t>曹冲有言</a:t>
            </a:r>
            <a:endParaRPr lang="zh-CN" sz="2400" b="1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清刻本悦宋简体" panose="02000000000000000000" charset="-122"/>
              <a:ea typeface="方正清刻本悦宋简体" panose="020000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277100" y="1796415"/>
            <a:ext cx="3868420" cy="33909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70000"/>
              </a:lnSpc>
            </a:pPr>
            <a:endParaRPr lang="zh-CN" altLang="en-US" sz="200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35000" y="5610225"/>
            <a:ext cx="10650220" cy="645160"/>
          </a:xfrm>
          <a:prstGeom prst="rect">
            <a:avLst/>
          </a:prstGeom>
          <a:solidFill>
            <a:schemeClr val="accent1">
              <a:lumMod val="20000"/>
              <a:lumOff val="80000"/>
              <a:alpha val="54000"/>
            </a:schemeClr>
          </a:solidFill>
          <a:ln>
            <a:noFill/>
          </a:ln>
        </p:spPr>
        <p:txBody>
          <a:bodyPr wrap="square" rtlCol="0" anchor="t">
            <a:spAutoFit/>
          </a:bodyPr>
          <a:p>
            <a:pPr algn="ctr"/>
            <a:r>
              <a:rPr lang="zh-CN" altLang="en-US" sz="3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大魏体简体" panose="02000000000000000000" charset="-122"/>
                <a:ea typeface="方正大魏体简体" panose="02000000000000000000" charset="-122"/>
              </a:rPr>
              <a:t>顺序结构</a:t>
            </a:r>
            <a:endParaRPr lang="zh-CN" altLang="en-US" sz="36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大魏体简体" panose="02000000000000000000" charset="-122"/>
              <a:ea typeface="方正大魏体简体" panose="02000000000000000000" charset="-122"/>
            </a:endParaRPr>
          </a:p>
        </p:txBody>
      </p:sp>
      <p:pic>
        <p:nvPicPr>
          <p:cNvPr id="4" name="图片 3" descr="未标题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77230" y="2439035"/>
            <a:ext cx="1499870" cy="26593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59040" y="2070735"/>
            <a:ext cx="29248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>
                <a:solidFill>
                  <a:schemeClr val="accent1"/>
                </a:solidFill>
              </a:rPr>
              <a:t>挑战清单：</a:t>
            </a:r>
            <a:endParaRPr lang="zh-CN" altLang="en-US" sz="2800" b="1">
              <a:solidFill>
                <a:schemeClr val="accent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740650" y="2827655"/>
            <a:ext cx="2365375" cy="152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30000"/>
              </a:lnSpc>
            </a:pPr>
            <a:r>
              <a:rPr lang="en-US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1.</a:t>
            </a:r>
            <a:r>
              <a:rPr lang="zh-CN" altLang="en-US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计数累加</a:t>
            </a:r>
            <a:endParaRPr lang="zh-CN" altLang="en-US" sz="24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2.</a:t>
            </a:r>
            <a:r>
              <a:rPr lang="zh-CN" altLang="en-US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数据</a:t>
            </a:r>
            <a:r>
              <a:rPr lang="zh-CN" altLang="en-US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交换</a:t>
            </a:r>
            <a:endParaRPr lang="zh-CN" altLang="en-US" sz="24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3.</a:t>
            </a:r>
            <a:r>
              <a:rPr lang="zh-CN" altLang="en-US" sz="2400"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</a:rPr>
              <a:t>数的分离</a:t>
            </a:r>
            <a:endParaRPr lang="zh-CN" altLang="en-US" sz="2400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" grpId="0" bldLvl="0" animBg="1"/>
      <p:bldP spid="13" grpId="0" bldLvl="0" animBg="1"/>
      <p:bldP spid="3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>
              <p:custDataLst>
                <p:tags r:id="rId1"/>
              </p:custDataLst>
            </p:nvPr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2375" y="2226"/>
              <a:ext cx="2728" cy="822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squar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8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顺序结构</a:t>
              </a:r>
              <a:endParaRPr lang="zh-CN" altLang="en-US" sz="28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012190" y="3928110"/>
            <a:ext cx="495935" cy="70675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40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4000" b="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1885950" y="2275205"/>
            <a:ext cx="1142365" cy="56070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开始</a:t>
            </a:r>
            <a:endParaRPr lang="zh-CN" altLang="en-US"/>
          </a:p>
        </p:txBody>
      </p:sp>
      <p:sp>
        <p:nvSpPr>
          <p:cNvPr id="8" name="流程图: 过程 7"/>
          <p:cNvSpPr/>
          <p:nvPr/>
        </p:nvSpPr>
        <p:spPr>
          <a:xfrm>
            <a:off x="1918335" y="3137535"/>
            <a:ext cx="1088390" cy="506730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A</a:t>
            </a:r>
            <a:endParaRPr lang="en-US" altLang="zh-CN"/>
          </a:p>
        </p:txBody>
      </p:sp>
      <p:sp>
        <p:nvSpPr>
          <p:cNvPr id="13" name="流程图: 过程 12"/>
          <p:cNvSpPr/>
          <p:nvPr/>
        </p:nvSpPr>
        <p:spPr>
          <a:xfrm>
            <a:off x="1939925" y="3928110"/>
            <a:ext cx="1088390" cy="506730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B</a:t>
            </a:r>
            <a:endParaRPr lang="en-US" altLang="zh-CN"/>
          </a:p>
        </p:txBody>
      </p:sp>
      <p:sp>
        <p:nvSpPr>
          <p:cNvPr id="14" name="圆角矩形 13"/>
          <p:cNvSpPr/>
          <p:nvPr/>
        </p:nvSpPr>
        <p:spPr>
          <a:xfrm>
            <a:off x="1939925" y="4763135"/>
            <a:ext cx="1142365" cy="56070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/>
              <a:t>结束</a:t>
            </a:r>
            <a:endParaRPr lang="zh-CN" altLang="en-US"/>
          </a:p>
        </p:txBody>
      </p:sp>
      <p:cxnSp>
        <p:nvCxnSpPr>
          <p:cNvPr id="15" name="直接箭头连接符 14"/>
          <p:cNvCxnSpPr>
            <a:stCxn id="6" idx="2"/>
            <a:endCxn id="8" idx="0"/>
          </p:cNvCxnSpPr>
          <p:nvPr/>
        </p:nvCxnSpPr>
        <p:spPr>
          <a:xfrm>
            <a:off x="2457450" y="2835910"/>
            <a:ext cx="5080" cy="3016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2462530" y="3626485"/>
            <a:ext cx="5080" cy="3016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2481580" y="4434840"/>
            <a:ext cx="5080" cy="3016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3791585" y="2400935"/>
            <a:ext cx="6337935" cy="93726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>
              <a:lnSpc>
                <a:spcPct val="120000"/>
              </a:lnSpc>
            </a:pPr>
            <a:r>
              <a:rPr lang="en-US" altLang="zh-CN"/>
              <a:t>    </a:t>
            </a:r>
            <a:r>
              <a:rPr lang="en-US" altLang="zh-CN" sz="2400" b="1"/>
              <a:t> </a:t>
            </a:r>
            <a:r>
              <a:rPr lang="zh-CN" altLang="en-US" sz="2400" b="1"/>
              <a:t>程序的每一条语句按先后次序被执行，即执行处理</a:t>
            </a:r>
            <a:r>
              <a:rPr lang="en-US" altLang="zh-CN" sz="2400" b="1"/>
              <a:t>A</a:t>
            </a:r>
            <a:r>
              <a:rPr lang="zh-CN" altLang="en-US" sz="2400" b="1"/>
              <a:t>，然后处理</a:t>
            </a:r>
            <a:r>
              <a:rPr lang="en-US" altLang="zh-CN" sz="2400" b="1"/>
              <a:t>B</a:t>
            </a:r>
            <a:r>
              <a:rPr lang="zh-CN" altLang="en-US" sz="2400" b="1"/>
              <a:t>，如左图所示。</a:t>
            </a:r>
            <a:endParaRPr lang="zh-CN" altLang="en-US" sz="2400" b="1"/>
          </a:p>
        </p:txBody>
      </p:sp>
      <p:sp>
        <p:nvSpPr>
          <p:cNvPr id="19" name="矩形 18"/>
          <p:cNvSpPr/>
          <p:nvPr/>
        </p:nvSpPr>
        <p:spPr>
          <a:xfrm>
            <a:off x="3931285" y="4218305"/>
            <a:ext cx="6337935" cy="937260"/>
          </a:xfrm>
          <a:prstGeom prst="rect">
            <a:avLst/>
          </a:prstGeom>
          <a:solidFill>
            <a:srgbClr val="CFF9FC"/>
          </a:solidFill>
          <a:ln w="12700" cmpd="sng">
            <a:noFill/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>
              <a:lnSpc>
                <a:spcPct val="130000"/>
              </a:lnSpc>
            </a:pPr>
            <a:r>
              <a:rPr lang="en-US" altLang="zh-CN" sz="2400"/>
              <a:t>    </a:t>
            </a:r>
            <a:r>
              <a:rPr lang="en-US" altLang="zh-CN" sz="2400" b="1"/>
              <a:t> </a:t>
            </a:r>
            <a:r>
              <a:rPr lang="zh-CN" sz="2400" b="1"/>
              <a:t>顺序结构指程序的执行按语句的排列顺序从上至下依次执行，直至结束</a:t>
            </a:r>
            <a:endParaRPr lang="zh-CN" sz="24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19" grpId="0" bldLvl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/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958" y="2226"/>
              <a:ext cx="1734" cy="1016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36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课例</a:t>
              </a:r>
              <a:endParaRPr lang="zh-CN" altLang="en-US" sz="36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808355" y="2287270"/>
            <a:ext cx="4787265" cy="363093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en-US" altLang="zh-CN"/>
              <a:t>  </a:t>
            </a:r>
            <a:endParaRPr lang="en-US" altLang="zh-CN"/>
          </a:p>
          <a:p>
            <a:pPr algn="l"/>
            <a:endParaRPr lang="en-US" altLang="zh-CN" b="1"/>
          </a:p>
          <a:p>
            <a:pPr algn="l"/>
            <a:r>
              <a:rPr lang="en-US" altLang="zh-CN" b="1"/>
              <a:t>  </a:t>
            </a:r>
            <a:r>
              <a:rPr lang="zh-CN" altLang="en-US" b="1"/>
              <a:t>计数器</a:t>
            </a:r>
            <a:endParaRPr lang="zh-CN" altLang="en-US" b="1"/>
          </a:p>
          <a:p>
            <a:pPr algn="l"/>
            <a:r>
              <a:rPr lang="zh-CN" b="1"/>
              <a:t>【问题描述】</a:t>
            </a:r>
            <a:endParaRPr lang="zh-CN" b="1"/>
          </a:p>
          <a:p>
            <a:pPr algn="l"/>
            <a:r>
              <a:rPr lang="zh-CN"/>
              <a:t>   周不疑每天背诵</a:t>
            </a:r>
            <a:r>
              <a:rPr lang="en-US" altLang="zh-CN"/>
              <a:t>n</a:t>
            </a:r>
            <a:r>
              <a:rPr lang="zh-CN"/>
              <a:t>首诗，每次背诵完就在一根木棒上刻</a:t>
            </a:r>
            <a:r>
              <a:rPr lang="en-US" altLang="zh-CN" b="1">
                <a:solidFill>
                  <a:schemeClr val="accent1"/>
                </a:solidFill>
              </a:rPr>
              <a:t>n</a:t>
            </a:r>
            <a:r>
              <a:rPr lang="zh-CN"/>
              <a:t>条痕。试编一程序，算一算若连续刻了</a:t>
            </a:r>
            <a:r>
              <a:rPr lang="en-US" altLang="zh-CN"/>
              <a:t>5</a:t>
            </a:r>
            <a:r>
              <a:rPr lang="zh-CN" altLang="en-US"/>
              <a:t>天，一共有多少痕</a:t>
            </a:r>
            <a:endParaRPr lang="zh-CN"/>
          </a:p>
          <a:p>
            <a:pPr algn="l"/>
            <a:r>
              <a:rPr lang="zh-CN"/>
              <a:t> </a:t>
            </a:r>
            <a:r>
              <a:rPr lang="zh-CN" b="1"/>
              <a:t>【输入格式】</a:t>
            </a:r>
            <a:endParaRPr lang="zh-CN" b="1"/>
          </a:p>
          <a:p>
            <a:pPr algn="l"/>
            <a:r>
              <a:rPr lang="zh-CN" b="1"/>
              <a:t> </a:t>
            </a:r>
            <a:r>
              <a:rPr lang="zh-CN"/>
              <a:t>  一个整数</a:t>
            </a:r>
            <a:r>
              <a:rPr lang="en-US" altLang="zh-CN" b="1">
                <a:solidFill>
                  <a:schemeClr val="accent1"/>
                </a:solidFill>
              </a:rPr>
              <a:t>n</a:t>
            </a:r>
            <a:endParaRPr lang="zh-CN"/>
          </a:p>
          <a:p>
            <a:pPr algn="l"/>
            <a:r>
              <a:rPr lang="zh-CN"/>
              <a:t> </a:t>
            </a:r>
            <a:r>
              <a:rPr lang="zh-CN" b="1">
                <a:sym typeface="+mn-ea"/>
              </a:rPr>
              <a:t>【输出格式】</a:t>
            </a:r>
            <a:endParaRPr lang="zh-CN" b="1">
              <a:sym typeface="+mn-ea"/>
            </a:endParaRPr>
          </a:p>
          <a:p>
            <a:pPr algn="l"/>
            <a:r>
              <a:rPr lang="zh-CN" b="1">
                <a:sym typeface="+mn-ea"/>
              </a:rPr>
              <a:t>    </a:t>
            </a:r>
            <a:r>
              <a:rPr lang="zh-CN">
                <a:sym typeface="+mn-ea"/>
              </a:rPr>
              <a:t>一个整数</a:t>
            </a:r>
            <a:r>
              <a:rPr lang="en-US" altLang="zh-CN">
                <a:sym typeface="+mn-ea"/>
              </a:rPr>
              <a:t>s</a:t>
            </a:r>
            <a:r>
              <a:rPr lang="zh-CN">
                <a:sym typeface="+mn-ea"/>
              </a:rPr>
              <a:t>，表示一共有的痕迹</a:t>
            </a:r>
            <a:endParaRPr lang="zh-CN">
              <a:sym typeface="+mn-ea"/>
            </a:endParaRPr>
          </a:p>
          <a:p>
            <a:pPr algn="l"/>
            <a:r>
              <a:rPr lang="zh-CN"/>
              <a:t> </a:t>
            </a:r>
            <a:r>
              <a:rPr lang="zh-CN" b="1">
                <a:sym typeface="+mn-ea"/>
              </a:rPr>
              <a:t>【输入样例 】</a:t>
            </a:r>
            <a:endParaRPr lang="zh-CN" b="1">
              <a:sym typeface="+mn-ea"/>
            </a:endParaRPr>
          </a:p>
          <a:p>
            <a:pPr algn="l"/>
            <a:r>
              <a:rPr lang="zh-CN"/>
              <a:t>   </a:t>
            </a:r>
            <a:r>
              <a:rPr lang="en-US"/>
              <a:t>1</a:t>
            </a:r>
            <a:endParaRPr lang="zh-CN"/>
          </a:p>
          <a:p>
            <a:pPr algn="l"/>
            <a:r>
              <a:rPr lang="zh-CN"/>
              <a:t> </a:t>
            </a:r>
            <a:r>
              <a:rPr lang="zh-CN" b="1">
                <a:sym typeface="+mn-ea"/>
              </a:rPr>
              <a:t>【输出样例 】</a:t>
            </a:r>
            <a:endParaRPr lang="zh-CN" b="1">
              <a:sym typeface="+mn-ea"/>
            </a:endParaRPr>
          </a:p>
          <a:p>
            <a:pPr algn="l"/>
            <a:r>
              <a:rPr lang="zh-CN" b="1">
                <a:sym typeface="+mn-ea"/>
              </a:rPr>
              <a:t>  </a:t>
            </a:r>
            <a:r>
              <a:rPr lang="zh-CN">
                <a:sym typeface="+mn-ea"/>
              </a:rPr>
              <a:t> </a:t>
            </a:r>
            <a:r>
              <a:rPr lang="en-US">
                <a:sym typeface="+mn-ea"/>
              </a:rPr>
              <a:t>5</a:t>
            </a:r>
            <a:r>
              <a:rPr lang="zh-CN"/>
              <a:t> </a:t>
            </a:r>
            <a:endParaRPr lang="zh-CN"/>
          </a:p>
          <a:p>
            <a:pPr algn="l"/>
            <a:endParaRPr lang="zh-CN"/>
          </a:p>
          <a:p>
            <a:pPr algn="l"/>
            <a:endParaRPr lang="zh-CN"/>
          </a:p>
        </p:txBody>
      </p:sp>
      <p:sp>
        <p:nvSpPr>
          <p:cNvPr id="3" name="矩形 2"/>
          <p:cNvSpPr/>
          <p:nvPr/>
        </p:nvSpPr>
        <p:spPr>
          <a:xfrm>
            <a:off x="7437120" y="1173480"/>
            <a:ext cx="221488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参考程序</a:t>
            </a:r>
            <a:endParaRPr lang="zh-CN" altLang="en-US" sz="4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12535" y="2287270"/>
            <a:ext cx="4255135" cy="3574415"/>
          </a:xfrm>
          <a:prstGeom prst="rect">
            <a:avLst/>
          </a:prstGeom>
          <a:solidFill>
            <a:srgbClr val="D6DCE5"/>
          </a:solidFill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90000"/>
              </a:lnSpc>
            </a:pPr>
            <a:r>
              <a:rPr lang="zh-CN" altLang="en-US"/>
              <a:t>#include&lt;bits/stdc++.h&gt; 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using namespace std;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int main(){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int s,n;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s=0;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cin&gt;&gt;n;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s=s+n;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s=s+n;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s=s+n;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s=s+n;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s=s+n;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cout&lt;&lt;s&lt;&lt;endl;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	return 0;</a:t>
            </a:r>
            <a:endParaRPr lang="zh-CN" altLang="en-US"/>
          </a:p>
          <a:p>
            <a:pPr>
              <a:lnSpc>
                <a:spcPct val="90000"/>
              </a:lnSpc>
            </a:pPr>
            <a:r>
              <a:rPr lang="zh-CN" altLang="en-US"/>
              <a:t>}</a:t>
            </a:r>
            <a:endParaRPr lang="zh-CN" altLang="en-US"/>
          </a:p>
        </p:txBody>
      </p:sp>
      <p:pic>
        <p:nvPicPr>
          <p:cNvPr id="6" name="图片 5" descr="横着-4_复制_横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4908550" y="3376930"/>
            <a:ext cx="6833870" cy="34810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3" grpId="0"/>
      <p:bldP spid="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/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958" y="2226"/>
              <a:ext cx="1734" cy="1016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36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课例</a:t>
              </a:r>
              <a:endParaRPr lang="zh-CN" altLang="en-US" sz="36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710565" y="2133600"/>
            <a:ext cx="4787265" cy="4120515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en-US" altLang="zh-CN"/>
              <a:t>  </a:t>
            </a:r>
            <a:endParaRPr lang="en-US" altLang="zh-CN"/>
          </a:p>
          <a:p>
            <a:pPr algn="l"/>
            <a:endParaRPr lang="en-US" altLang="zh-CN" b="1"/>
          </a:p>
          <a:p>
            <a:pPr algn="l"/>
            <a:r>
              <a:rPr lang="en-US" altLang="zh-CN" b="1"/>
              <a:t>   </a:t>
            </a:r>
            <a:r>
              <a:rPr lang="zh-CN" altLang="en-US" sz="2400" b="1">
                <a:solidFill>
                  <a:schemeClr val="accent1"/>
                </a:solidFill>
              </a:rPr>
              <a:t>交换</a:t>
            </a:r>
            <a:endParaRPr lang="zh-CN" altLang="en-US" sz="2400" b="1">
              <a:solidFill>
                <a:schemeClr val="accent1"/>
              </a:solidFill>
            </a:endParaRPr>
          </a:p>
          <a:p>
            <a:pPr algn="l"/>
            <a:r>
              <a:rPr lang="zh-CN" sz="2400" b="1"/>
              <a:t>【问题描述】</a:t>
            </a:r>
            <a:endParaRPr lang="zh-CN" sz="2400" b="1"/>
          </a:p>
          <a:p>
            <a:pPr algn="l"/>
            <a:r>
              <a:rPr lang="zh-CN" sz="2400"/>
              <a:t> 设甲杯有可乐</a:t>
            </a:r>
            <a:r>
              <a:rPr lang="en-US" altLang="zh-CN" sz="2400"/>
              <a:t>5</a:t>
            </a:r>
            <a:r>
              <a:rPr lang="en-US" altLang="zh-CN" sz="2400"/>
              <a:t>0ml</a:t>
            </a:r>
            <a:r>
              <a:rPr lang="zh-CN" altLang="en-US" sz="2400"/>
              <a:t>，乙杯有果汁  </a:t>
            </a:r>
            <a:r>
              <a:rPr lang="en-US" altLang="zh-CN" sz="2400"/>
              <a:t>100ml</a:t>
            </a:r>
            <a:r>
              <a:rPr lang="zh-CN" altLang="en-US" sz="2400"/>
              <a:t>，</a:t>
            </a:r>
            <a:r>
              <a:rPr lang="en-US" altLang="zh-CN" sz="2400"/>
              <a:t>A</a:t>
            </a:r>
            <a:r>
              <a:rPr lang="zh-CN" altLang="en-US" sz="2400"/>
              <a:t>同学与</a:t>
            </a:r>
            <a:r>
              <a:rPr lang="en-US" altLang="zh-CN" sz="2400"/>
              <a:t>B</a:t>
            </a:r>
            <a:r>
              <a:rPr lang="zh-CN" altLang="en-US" sz="2400"/>
              <a:t>同学，想交换各自的饮料体验新口味。试编一程序，模拟交换过程。</a:t>
            </a:r>
            <a:endParaRPr lang="zh-CN" altLang="en-US" sz="2400"/>
          </a:p>
          <a:p>
            <a:pPr algn="l"/>
            <a:endParaRPr lang="zh-CN" altLang="en-US" sz="2400"/>
          </a:p>
          <a:p>
            <a:pPr algn="l"/>
            <a:endParaRPr lang="zh-CN" sz="2400"/>
          </a:p>
          <a:p>
            <a:pPr algn="l"/>
            <a:r>
              <a:rPr lang="zh-CN"/>
              <a:t> </a:t>
            </a:r>
            <a:endParaRPr lang="zh-CN"/>
          </a:p>
          <a:p>
            <a:pPr algn="l"/>
            <a:endParaRPr lang="zh-CN"/>
          </a:p>
          <a:p>
            <a:pPr algn="l"/>
            <a:endParaRPr lang="zh-CN"/>
          </a:p>
          <a:p>
            <a:pPr algn="l"/>
            <a:endParaRPr lang="zh-CN"/>
          </a:p>
          <a:p>
            <a:pPr algn="l"/>
            <a:endParaRPr lang="zh-CN"/>
          </a:p>
        </p:txBody>
      </p:sp>
      <p:sp>
        <p:nvSpPr>
          <p:cNvPr id="3" name="矩形 2"/>
          <p:cNvSpPr/>
          <p:nvPr/>
        </p:nvSpPr>
        <p:spPr>
          <a:xfrm>
            <a:off x="7437120" y="1173480"/>
            <a:ext cx="221488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参考程序</a:t>
            </a:r>
            <a:endParaRPr lang="zh-CN" altLang="en-US" sz="4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82995" y="2155190"/>
            <a:ext cx="4255135" cy="4076700"/>
          </a:xfrm>
          <a:prstGeom prst="rect">
            <a:avLst/>
          </a:prstGeom>
          <a:solidFill>
            <a:srgbClr val="D6DCE5"/>
          </a:solidFill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90000"/>
              </a:lnSpc>
            </a:pPr>
            <a:r>
              <a:rPr lang="zh-CN" altLang="en-US" sz="2400"/>
              <a:t>#include&lt;bits/stdc++.h&gt;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using namespace std;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int main() {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    float a,b,c;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    a=50;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    b=100;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    c=a;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    a=b;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    b=c;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    cout&lt;&lt;a&lt;&lt;" "&lt;&lt;b&lt;&lt;endl;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    return 0;</a:t>
            </a:r>
            <a:endParaRPr lang="zh-CN" altLang="en-US" sz="2400"/>
          </a:p>
          <a:p>
            <a:pPr>
              <a:lnSpc>
                <a:spcPct val="90000"/>
              </a:lnSpc>
            </a:pPr>
            <a:r>
              <a:rPr lang="zh-CN" altLang="en-US" sz="2400"/>
              <a:t>}</a:t>
            </a:r>
            <a:endParaRPr lang="zh-CN" altLang="en-US" sz="2400"/>
          </a:p>
        </p:txBody>
      </p:sp>
      <p:pic>
        <p:nvPicPr>
          <p:cNvPr id="7" name="图片 6" descr="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7260" y="4446905"/>
            <a:ext cx="1040765" cy="1583055"/>
          </a:xfrm>
          <a:prstGeom prst="rect">
            <a:avLst/>
          </a:prstGeom>
        </p:spPr>
      </p:pic>
      <p:pic>
        <p:nvPicPr>
          <p:cNvPr id="8" name="图片 7" descr="u=312855957,3738724048&amp;fm=26&amp;gp=0"/>
          <p:cNvPicPr>
            <a:picLocks noChangeAspect="1"/>
          </p:cNvPicPr>
          <p:nvPr/>
        </p:nvPicPr>
        <p:blipFill>
          <a:blip r:embed="rId2"/>
          <a:srcRect t="14058"/>
          <a:stretch>
            <a:fillRect/>
          </a:stretch>
        </p:blipFill>
        <p:spPr>
          <a:xfrm>
            <a:off x="3849370" y="4446905"/>
            <a:ext cx="1241425" cy="1541145"/>
          </a:xfrm>
          <a:prstGeom prst="rect">
            <a:avLst/>
          </a:prstGeom>
        </p:spPr>
      </p:pic>
      <p:pic>
        <p:nvPicPr>
          <p:cNvPr id="9" name="图片 8" descr="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570" y="4761865"/>
            <a:ext cx="770255" cy="1470025"/>
          </a:xfrm>
          <a:prstGeom prst="rect">
            <a:avLst/>
          </a:prstGeom>
        </p:spPr>
      </p:pic>
      <p:pic>
        <p:nvPicPr>
          <p:cNvPr id="6" name="图片 5" descr="横着-4_复制_横-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127625" y="3376930"/>
            <a:ext cx="6833870" cy="348107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3" grpId="0"/>
      <p:bldP spid="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28"/>
          <p:cNvSpPr/>
          <p:nvPr>
            <p:custDataLst>
              <p:tags r:id="rId1"/>
            </p:custDataLst>
          </p:nvPr>
        </p:nvSpPr>
        <p:spPr>
          <a:xfrm>
            <a:off x="6835140" y="2050415"/>
            <a:ext cx="3743325" cy="93726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305" h="1423">
                <a:moveTo>
                  <a:pt x="0" y="0"/>
                </a:moveTo>
                <a:lnTo>
                  <a:pt x="712" y="0"/>
                </a:lnTo>
                <a:lnTo>
                  <a:pt x="754" y="0"/>
                </a:lnTo>
                <a:lnTo>
                  <a:pt x="5594" y="0"/>
                </a:lnTo>
                <a:cubicBezTo>
                  <a:pt x="5986" y="0"/>
                  <a:pt x="6305" y="319"/>
                  <a:pt x="6305" y="712"/>
                </a:cubicBezTo>
                <a:cubicBezTo>
                  <a:pt x="6305" y="1104"/>
                  <a:pt x="5986" y="1423"/>
                  <a:pt x="5594" y="1423"/>
                </a:cubicBezTo>
                <a:lnTo>
                  <a:pt x="712" y="1423"/>
                </a:lnTo>
                <a:cubicBezTo>
                  <a:pt x="319" y="1423"/>
                  <a:pt x="0" y="1104"/>
                  <a:pt x="0" y="712"/>
                </a:cubicBezTo>
                <a:cubicBezTo>
                  <a:pt x="0" y="705"/>
                  <a:pt x="0" y="699"/>
                  <a:pt x="0" y="693"/>
                </a:cubicBezTo>
                <a:lnTo>
                  <a:pt x="1" y="677"/>
                </a:lnTo>
                <a:lnTo>
                  <a:pt x="0" y="6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endParaRPr lang="zh-CN" altLang="en-US" sz="5400" spc="48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>
            <p:custDataLst>
              <p:tags r:id="rId2"/>
            </p:custDataLst>
          </p:nvPr>
        </p:nvSpPr>
        <p:spPr>
          <a:xfrm>
            <a:off x="7074535" y="2125980"/>
            <a:ext cx="3051810" cy="6864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533400" lvl="1" indent="-5334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j-lt"/>
              <a:buAutoNum type="arabicPeriod"/>
            </a:pPr>
            <a:r>
              <a:rPr lang="en-US" altLang="zh-CN" sz="2400" spc="26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用什么方法？</a:t>
            </a:r>
            <a:endParaRPr lang="en-US" altLang="zh-CN" sz="2400" spc="26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1" name="泪滴形 30"/>
          <p:cNvSpPr/>
          <p:nvPr>
            <p:custDataLst>
              <p:tags r:id="rId3"/>
            </p:custDataLst>
          </p:nvPr>
        </p:nvSpPr>
        <p:spPr>
          <a:xfrm rot="5400000">
            <a:off x="6283960" y="1499870"/>
            <a:ext cx="550545" cy="550545"/>
          </a:xfrm>
          <a:prstGeom prst="teardrop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p>
            <a:pPr marL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endParaRPr lang="zh-CN" altLang="en-US" spc="10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>
            <p:custDataLst>
              <p:tags r:id="rId4"/>
            </p:custDataLst>
          </p:nvPr>
        </p:nvSpPr>
        <p:spPr>
          <a:xfrm>
            <a:off x="6316980" y="1577975"/>
            <a:ext cx="486410" cy="397510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altLang="zh-CN" b="1" spc="1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01</a:t>
            </a:r>
            <a:endParaRPr lang="en-US" altLang="zh-CN" b="1" spc="1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3" name="任意多边形 32"/>
          <p:cNvSpPr/>
          <p:nvPr>
            <p:custDataLst>
              <p:tags r:id="rId5"/>
            </p:custDataLst>
          </p:nvPr>
        </p:nvSpPr>
        <p:spPr>
          <a:xfrm>
            <a:off x="6835140" y="4319905"/>
            <a:ext cx="3743325" cy="937260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305" h="1423">
                <a:moveTo>
                  <a:pt x="0" y="0"/>
                </a:moveTo>
                <a:lnTo>
                  <a:pt x="712" y="0"/>
                </a:lnTo>
                <a:lnTo>
                  <a:pt x="754" y="0"/>
                </a:lnTo>
                <a:lnTo>
                  <a:pt x="5594" y="0"/>
                </a:lnTo>
                <a:cubicBezTo>
                  <a:pt x="5986" y="0"/>
                  <a:pt x="6305" y="319"/>
                  <a:pt x="6305" y="712"/>
                </a:cubicBezTo>
                <a:cubicBezTo>
                  <a:pt x="6305" y="1104"/>
                  <a:pt x="5986" y="1423"/>
                  <a:pt x="5594" y="1423"/>
                </a:cubicBezTo>
                <a:lnTo>
                  <a:pt x="712" y="1423"/>
                </a:lnTo>
                <a:cubicBezTo>
                  <a:pt x="319" y="1423"/>
                  <a:pt x="0" y="1104"/>
                  <a:pt x="0" y="712"/>
                </a:cubicBezTo>
                <a:cubicBezTo>
                  <a:pt x="0" y="705"/>
                  <a:pt x="0" y="699"/>
                  <a:pt x="0" y="693"/>
                </a:cubicBezTo>
                <a:lnTo>
                  <a:pt x="1" y="677"/>
                </a:lnTo>
                <a:lnTo>
                  <a:pt x="0" y="67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marL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endParaRPr lang="zh-CN" altLang="en-US" sz="5400" spc="48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>
            <p:custDataLst>
              <p:tags r:id="rId6"/>
            </p:custDataLst>
          </p:nvPr>
        </p:nvSpPr>
        <p:spPr>
          <a:xfrm>
            <a:off x="7074535" y="4394835"/>
            <a:ext cx="3051810" cy="6864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06400" lvl="1" indent="-406400" algn="l" font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j-lt"/>
              <a:buAutoNum type="arabicPeriod" startAt="2"/>
            </a:pPr>
            <a:r>
              <a:rPr lang="en-US" altLang="zh-CN" sz="2400" spc="16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rPr>
              <a:t>经过了哪些步骤？</a:t>
            </a:r>
            <a:endParaRPr lang="en-US" altLang="zh-CN" sz="2400" spc="16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35" name="泪滴形 34"/>
          <p:cNvSpPr/>
          <p:nvPr>
            <p:custDataLst>
              <p:tags r:id="rId7"/>
            </p:custDataLst>
          </p:nvPr>
        </p:nvSpPr>
        <p:spPr>
          <a:xfrm rot="5400000">
            <a:off x="6283960" y="3769360"/>
            <a:ext cx="550545" cy="550545"/>
          </a:xfrm>
          <a:prstGeom prst="teardrop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p>
            <a:pPr marL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endParaRPr lang="zh-CN" altLang="en-US" spc="10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36" name="文本框 35"/>
          <p:cNvSpPr txBox="1"/>
          <p:nvPr>
            <p:custDataLst>
              <p:tags r:id="rId8"/>
            </p:custDataLst>
          </p:nvPr>
        </p:nvSpPr>
        <p:spPr>
          <a:xfrm>
            <a:off x="6316980" y="3846830"/>
            <a:ext cx="486410" cy="397510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pPr mar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altLang="zh-CN" b="1" spc="1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02</a:t>
            </a:r>
            <a:endParaRPr lang="en-US" altLang="zh-CN" b="1" spc="10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9" name="肘形连接符 38"/>
          <p:cNvCxnSpPr>
            <a:stCxn id="29" idx="3"/>
            <a:endCxn id="15" idx="3"/>
          </p:cNvCxnSpPr>
          <p:nvPr>
            <p:custDataLst>
              <p:tags r:id="rId9"/>
            </p:custDataLst>
          </p:nvPr>
        </p:nvCxnSpPr>
        <p:spPr>
          <a:xfrm>
            <a:off x="10578465" y="2519045"/>
            <a:ext cx="382905" cy="520065"/>
          </a:xfrm>
          <a:prstGeom prst="bentConnector2">
            <a:avLst/>
          </a:prstGeom>
          <a:ln w="12700"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肘形连接符 39"/>
          <p:cNvCxnSpPr>
            <a:stCxn id="15" idx="1"/>
            <a:endCxn id="33" idx="3"/>
          </p:cNvCxnSpPr>
          <p:nvPr>
            <p:custDataLst>
              <p:tags r:id="rId10"/>
            </p:custDataLst>
          </p:nvPr>
        </p:nvCxnSpPr>
        <p:spPr>
          <a:xfrm rot="5400000">
            <a:off x="10452418" y="4279583"/>
            <a:ext cx="635000" cy="382905"/>
          </a:xfrm>
          <a:prstGeom prst="bentConnector2">
            <a:avLst/>
          </a:prstGeom>
          <a:ln w="12700">
            <a:solidFill>
              <a:schemeClr val="bg1">
                <a:lumMod val="6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对角圆角矩形 106"/>
          <p:cNvSpPr/>
          <p:nvPr>
            <p:custDataLst>
              <p:tags r:id="rId11"/>
            </p:custDataLst>
          </p:nvPr>
        </p:nvSpPr>
        <p:spPr>
          <a:xfrm>
            <a:off x="10416540" y="3039110"/>
            <a:ext cx="1089660" cy="1114425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p>
            <a:pPr marL="0" algn="ctr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endParaRPr lang="en-US" altLang="zh-CN" sz="3000" b="1" spc="220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10417175" y="3159760"/>
            <a:ext cx="1306830" cy="68199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marL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sz="1400" b="1" spc="16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曹冲是怎么称象的呢</a:t>
            </a:r>
            <a:r>
              <a:rPr lang="zh-CN" b="1" spc="16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？</a:t>
            </a:r>
            <a:endParaRPr lang="zh-CN" b="1" spc="16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3" name="图片 2" descr="timg"/>
          <p:cNvPicPr>
            <a:picLocks noChangeAspect="1"/>
          </p:cNvPicPr>
          <p:nvPr/>
        </p:nvPicPr>
        <p:blipFill>
          <a:blip r:embed="rId13"/>
          <a:srcRect r="9051"/>
          <a:stretch>
            <a:fillRect/>
          </a:stretch>
        </p:blipFill>
        <p:spPr>
          <a:xfrm flipH="1">
            <a:off x="1314450" y="2125980"/>
            <a:ext cx="4766310" cy="3268980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0565" y="117348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/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958" y="2226"/>
              <a:ext cx="1734" cy="1016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36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课例</a:t>
              </a:r>
              <a:endParaRPr lang="zh-CN" altLang="en-US" sz="36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sp>
        <p:nvSpPr>
          <p:cNvPr id="16" name="矩形 15"/>
          <p:cNvSpPr/>
          <p:nvPr/>
        </p:nvSpPr>
        <p:spPr>
          <a:xfrm>
            <a:off x="574675" y="2132965"/>
            <a:ext cx="4787265" cy="3630930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en-US" altLang="zh-CN"/>
              <a:t>  </a:t>
            </a:r>
            <a:endParaRPr lang="en-US" altLang="zh-CN"/>
          </a:p>
          <a:p>
            <a:pPr algn="l"/>
            <a:endParaRPr lang="en-US" altLang="zh-CN"/>
          </a:p>
          <a:p>
            <a:pPr algn="l"/>
            <a:r>
              <a:rPr lang="en-US" altLang="zh-CN"/>
              <a:t>  </a:t>
            </a:r>
            <a:r>
              <a:rPr lang="zh-CN"/>
              <a:t>分离自然数</a:t>
            </a:r>
            <a:endParaRPr lang="zh-CN"/>
          </a:p>
          <a:p>
            <a:pPr algn="l"/>
            <a:r>
              <a:rPr lang="zh-CN" b="1"/>
              <a:t>【问题描述】</a:t>
            </a:r>
            <a:endParaRPr lang="zh-CN" b="1"/>
          </a:p>
          <a:p>
            <a:pPr algn="l"/>
            <a:r>
              <a:rPr lang="zh-CN"/>
              <a:t>一个三位自然数，分离出它的百位、十位与个位上的数字。</a:t>
            </a:r>
            <a:endParaRPr lang="zh-CN"/>
          </a:p>
          <a:p>
            <a:pPr algn="l"/>
            <a:r>
              <a:rPr lang="zh-CN"/>
              <a:t> </a:t>
            </a:r>
            <a:r>
              <a:rPr lang="zh-CN" b="1"/>
              <a:t>【输入格式】</a:t>
            </a:r>
            <a:endParaRPr lang="zh-CN" b="1"/>
          </a:p>
          <a:p>
            <a:pPr algn="l"/>
            <a:r>
              <a:rPr lang="zh-CN" b="1"/>
              <a:t> </a:t>
            </a:r>
            <a:r>
              <a:rPr lang="zh-CN"/>
              <a:t>  一行，一个三位整数。</a:t>
            </a:r>
            <a:endParaRPr lang="zh-CN" b="1"/>
          </a:p>
          <a:p>
            <a:pPr algn="l"/>
            <a:r>
              <a:rPr lang="zh-CN"/>
              <a:t> </a:t>
            </a:r>
            <a:r>
              <a:rPr lang="zh-CN" b="1">
                <a:sym typeface="+mn-ea"/>
              </a:rPr>
              <a:t>【输出格式】</a:t>
            </a:r>
            <a:endParaRPr lang="zh-CN" b="1">
              <a:sym typeface="+mn-ea"/>
            </a:endParaRPr>
          </a:p>
          <a:p>
            <a:pPr algn="l"/>
            <a:r>
              <a:rPr lang="zh-CN" b="1">
                <a:sym typeface="+mn-ea"/>
              </a:rPr>
              <a:t>    </a:t>
            </a:r>
            <a:r>
              <a:rPr lang="zh-CN">
                <a:sym typeface="+mn-ea"/>
              </a:rPr>
              <a:t>一行，三个数字，空格隔开。分别是百、十、个位数字。</a:t>
            </a:r>
            <a:endParaRPr lang="zh-CN"/>
          </a:p>
          <a:p>
            <a:pPr algn="l"/>
            <a:r>
              <a:rPr lang="zh-CN"/>
              <a:t> </a:t>
            </a:r>
            <a:r>
              <a:rPr lang="zh-CN" b="1">
                <a:sym typeface="+mn-ea"/>
              </a:rPr>
              <a:t>【输入样例 】</a:t>
            </a:r>
            <a:endParaRPr lang="zh-CN" b="1">
              <a:sym typeface="+mn-ea"/>
            </a:endParaRPr>
          </a:p>
          <a:p>
            <a:pPr algn="l"/>
            <a:r>
              <a:rPr lang="zh-CN"/>
              <a:t>   </a:t>
            </a:r>
            <a:r>
              <a:rPr lang="en-US"/>
              <a:t>256</a:t>
            </a:r>
            <a:endParaRPr lang="zh-CN"/>
          </a:p>
          <a:p>
            <a:pPr algn="l"/>
            <a:r>
              <a:rPr lang="zh-CN"/>
              <a:t> </a:t>
            </a:r>
            <a:r>
              <a:rPr lang="zh-CN" b="1">
                <a:sym typeface="+mn-ea"/>
              </a:rPr>
              <a:t>【输出样例 】</a:t>
            </a:r>
            <a:endParaRPr lang="zh-CN" b="1">
              <a:sym typeface="+mn-ea"/>
            </a:endParaRPr>
          </a:p>
          <a:p>
            <a:pPr algn="l"/>
            <a:r>
              <a:rPr lang="zh-CN" b="1">
                <a:sym typeface="+mn-ea"/>
              </a:rPr>
              <a:t>  </a:t>
            </a:r>
            <a:r>
              <a:rPr lang="zh-CN">
                <a:sym typeface="+mn-ea"/>
              </a:rPr>
              <a:t>   </a:t>
            </a:r>
            <a:r>
              <a:rPr lang="en-US" altLang="zh-CN">
                <a:sym typeface="+mn-ea"/>
              </a:rPr>
              <a:t>2 5 6</a:t>
            </a:r>
            <a:r>
              <a:rPr lang="zh-CN"/>
              <a:t> </a:t>
            </a:r>
            <a:endParaRPr lang="zh-CN"/>
          </a:p>
          <a:p>
            <a:pPr algn="l"/>
            <a:endParaRPr lang="zh-CN"/>
          </a:p>
          <a:p>
            <a:pPr algn="l"/>
            <a:endParaRPr lang="zh-CN"/>
          </a:p>
        </p:txBody>
      </p:sp>
      <p:sp>
        <p:nvSpPr>
          <p:cNvPr id="3" name="矩形 2"/>
          <p:cNvSpPr/>
          <p:nvPr/>
        </p:nvSpPr>
        <p:spPr>
          <a:xfrm>
            <a:off x="7437120" y="1173480"/>
            <a:ext cx="2214880" cy="7067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zh-CN" altLang="en-US" sz="4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参考程序</a:t>
            </a:r>
            <a:endParaRPr lang="zh-CN" altLang="en-US" sz="4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525770" y="2132965"/>
            <a:ext cx="5569585" cy="3476625"/>
          </a:xfrm>
          <a:prstGeom prst="rect">
            <a:avLst/>
          </a:prstGeom>
          <a:solidFill>
            <a:srgbClr val="D6DCE5"/>
          </a:solidFill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00000"/>
              </a:lnSpc>
            </a:pPr>
            <a:r>
              <a:rPr lang="zh-CN" altLang="en-US" sz="2000"/>
              <a:t>#include&lt;bits/stdc++.h&gt;</a:t>
            </a:r>
            <a:endParaRPr lang="zh-CN" altLang="en-US" sz="2000"/>
          </a:p>
          <a:p>
            <a:pPr>
              <a:lnSpc>
                <a:spcPct val="100000"/>
              </a:lnSpc>
            </a:pPr>
            <a:r>
              <a:rPr lang="zh-CN" altLang="en-US" sz="2000"/>
              <a:t>using namespace std;</a:t>
            </a:r>
            <a:endParaRPr lang="zh-CN" altLang="en-US" sz="2000"/>
          </a:p>
          <a:p>
            <a:pPr>
              <a:lnSpc>
                <a:spcPct val="100000"/>
              </a:lnSpc>
            </a:pPr>
            <a:r>
              <a:rPr lang="zh-CN" altLang="en-US" sz="2000"/>
              <a:t>int main() {</a:t>
            </a:r>
            <a:endParaRPr lang="zh-CN" altLang="en-US" sz="2000"/>
          </a:p>
          <a:p>
            <a:pPr>
              <a:lnSpc>
                <a:spcPct val="100000"/>
              </a:lnSpc>
            </a:pPr>
            <a:r>
              <a:rPr lang="zh-CN" altLang="en-US" sz="2000"/>
              <a:t>	int n,ge,shi,bai;</a:t>
            </a:r>
            <a:endParaRPr lang="zh-CN" altLang="en-US" sz="2000"/>
          </a:p>
          <a:p>
            <a:pPr>
              <a:lnSpc>
                <a:spcPct val="100000"/>
              </a:lnSpc>
            </a:pPr>
            <a:r>
              <a:rPr lang="zh-CN" altLang="en-US" sz="2000"/>
              <a:t>	cin&gt;&gt;n;</a:t>
            </a:r>
            <a:endParaRPr lang="zh-CN" altLang="en-US" sz="2000"/>
          </a:p>
          <a:p>
            <a:pPr>
              <a:lnSpc>
                <a:spcPct val="100000"/>
              </a:lnSpc>
            </a:pPr>
            <a:r>
              <a:rPr lang="zh-CN" altLang="en-US" sz="2000"/>
              <a:t>	</a:t>
            </a:r>
            <a:r>
              <a:rPr lang="zh-CN" altLang="en-US" sz="2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bai=n/100;</a:t>
            </a:r>
            <a:endParaRPr lang="zh-CN" altLang="en-US" sz="2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lnSpc>
                <a:spcPct val="100000"/>
              </a:lnSpc>
            </a:pPr>
            <a:r>
              <a:rPr lang="zh-CN" altLang="en-US" sz="2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shi=n/10%10;</a:t>
            </a:r>
            <a:endParaRPr lang="zh-CN" altLang="en-US" sz="2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lnSpc>
                <a:spcPct val="100000"/>
              </a:lnSpc>
            </a:pPr>
            <a:r>
              <a:rPr lang="zh-CN" altLang="en-US" sz="2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ge=n%10;</a:t>
            </a:r>
            <a:endParaRPr lang="zh-CN" altLang="en-US" sz="20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>
              <a:lnSpc>
                <a:spcPct val="100000"/>
              </a:lnSpc>
            </a:pPr>
            <a:r>
              <a:rPr lang="zh-CN" altLang="en-US" sz="2000"/>
              <a:t>	cout&lt;&lt;bai&lt;&lt;" "&lt;&lt;shi&lt;&lt;" "&lt;&lt;ge&lt;&lt;endl;</a:t>
            </a:r>
            <a:endParaRPr lang="zh-CN" altLang="en-US" sz="2000"/>
          </a:p>
          <a:p>
            <a:pPr>
              <a:lnSpc>
                <a:spcPct val="100000"/>
              </a:lnSpc>
            </a:pPr>
            <a:r>
              <a:rPr lang="zh-CN" altLang="en-US" sz="2000"/>
              <a:t>	return 0;</a:t>
            </a:r>
            <a:endParaRPr lang="zh-CN" altLang="en-US" sz="2000"/>
          </a:p>
          <a:p>
            <a:pPr>
              <a:lnSpc>
                <a:spcPct val="100000"/>
              </a:lnSpc>
            </a:pPr>
            <a:r>
              <a:rPr lang="zh-CN" altLang="en-US" sz="2000"/>
              <a:t>}</a:t>
            </a:r>
            <a:endParaRPr lang="zh-CN" altLang="en-US" sz="2000"/>
          </a:p>
        </p:txBody>
      </p:sp>
      <p:pic>
        <p:nvPicPr>
          <p:cNvPr id="6" name="图片 5" descr="横着-4_复制_横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flipH="1">
            <a:off x="4893945" y="3576955"/>
            <a:ext cx="6833870" cy="34810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3" grpId="0"/>
      <p:bldP spid="2" grpId="0" bldLvl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759199" y="4952675"/>
            <a:ext cx="8432801" cy="1905325"/>
            <a:chOff x="2583543" y="4687045"/>
            <a:chExt cx="9608458" cy="2170956"/>
          </a:xfrm>
        </p:grpSpPr>
        <p:sp>
          <p:nvSpPr>
            <p:cNvPr id="38" name="任意多边形: 形状 37"/>
            <p:cNvSpPr/>
            <p:nvPr/>
          </p:nvSpPr>
          <p:spPr>
            <a:xfrm>
              <a:off x="2583543" y="4687045"/>
              <a:ext cx="9608458" cy="2170955"/>
            </a:xfrm>
            <a:custGeom>
              <a:avLst/>
              <a:gdLst>
                <a:gd name="connsiteX0" fmla="*/ 7908759 w 12206437"/>
                <a:gd name="connsiteY0" fmla="*/ 0 h 2757948"/>
                <a:gd name="connsiteX1" fmla="*/ 12027416 w 12206437"/>
                <a:gd name="connsiteY1" fmla="*/ 671375 h 2757948"/>
                <a:gd name="connsiteX2" fmla="*/ 12206437 w 12206437"/>
                <a:gd name="connsiteY2" fmla="*/ 735988 h 2757948"/>
                <a:gd name="connsiteX3" fmla="*/ 12206437 w 12206437"/>
                <a:gd name="connsiteY3" fmla="*/ 2757948 h 2757948"/>
                <a:gd name="connsiteX4" fmla="*/ 0 w 12206437"/>
                <a:gd name="connsiteY4" fmla="*/ 2757948 h 2757948"/>
                <a:gd name="connsiteX5" fmla="*/ 289231 w 12206437"/>
                <a:gd name="connsiteY5" fmla="*/ 2526534 h 2757948"/>
                <a:gd name="connsiteX6" fmla="*/ 7908759 w 12206437"/>
                <a:gd name="connsiteY6" fmla="*/ 0 h 2757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06437" h="2757948">
                  <a:moveTo>
                    <a:pt x="7908759" y="0"/>
                  </a:moveTo>
                  <a:cubicBezTo>
                    <a:pt x="9355925" y="0"/>
                    <a:pt x="10743153" y="237039"/>
                    <a:pt x="12027416" y="671375"/>
                  </a:cubicBezTo>
                  <a:lnTo>
                    <a:pt x="12206437" y="735988"/>
                  </a:lnTo>
                  <a:lnTo>
                    <a:pt x="12206437" y="2757948"/>
                  </a:lnTo>
                  <a:lnTo>
                    <a:pt x="0" y="2757948"/>
                  </a:lnTo>
                  <a:lnTo>
                    <a:pt x="289231" y="2526534"/>
                  </a:lnTo>
                  <a:cubicBezTo>
                    <a:pt x="2359846" y="948155"/>
                    <a:pt x="5014426" y="0"/>
                    <a:pt x="7908759" y="0"/>
                  </a:cubicBezTo>
                  <a:close/>
                </a:path>
              </a:pathLst>
            </a:custGeom>
            <a:solidFill>
              <a:srgbClr val="CD31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3788228" y="4757345"/>
              <a:ext cx="8403771" cy="2100656"/>
            </a:xfrm>
            <a:custGeom>
              <a:avLst/>
              <a:gdLst>
                <a:gd name="connsiteX0" fmla="*/ 7349028 w 11033296"/>
                <a:gd name="connsiteY0" fmla="*/ 0 h 2757948"/>
                <a:gd name="connsiteX1" fmla="*/ 10739884 w 11033296"/>
                <a:gd name="connsiteY1" fmla="*/ 523353 h 2757948"/>
                <a:gd name="connsiteX2" fmla="*/ 11033296 w 11033296"/>
                <a:gd name="connsiteY2" fmla="*/ 623647 h 2757948"/>
                <a:gd name="connsiteX3" fmla="*/ 11033296 w 11033296"/>
                <a:gd name="connsiteY3" fmla="*/ 2757948 h 2757948"/>
                <a:gd name="connsiteX4" fmla="*/ 0 w 11033296"/>
                <a:gd name="connsiteY4" fmla="*/ 2757948 h 2757948"/>
                <a:gd name="connsiteX5" fmla="*/ 236016 w 11033296"/>
                <a:gd name="connsiteY5" fmla="*/ 2553505 h 2757948"/>
                <a:gd name="connsiteX6" fmla="*/ 7349028 w 11033296"/>
                <a:gd name="connsiteY6" fmla="*/ 0 h 2757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33296" h="2757948">
                  <a:moveTo>
                    <a:pt x="7349028" y="0"/>
                  </a:moveTo>
                  <a:cubicBezTo>
                    <a:pt x="8531123" y="0"/>
                    <a:pt x="9670377" y="183420"/>
                    <a:pt x="10739884" y="523353"/>
                  </a:cubicBezTo>
                  <a:lnTo>
                    <a:pt x="11033296" y="623647"/>
                  </a:lnTo>
                  <a:lnTo>
                    <a:pt x="11033296" y="2757948"/>
                  </a:lnTo>
                  <a:lnTo>
                    <a:pt x="0" y="2757948"/>
                  </a:lnTo>
                  <a:lnTo>
                    <a:pt x="236016" y="2553505"/>
                  </a:lnTo>
                  <a:cubicBezTo>
                    <a:pt x="2168985" y="958277"/>
                    <a:pt x="4647099" y="0"/>
                    <a:pt x="73490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endParaRPr>
            </a:p>
          </p:txBody>
        </p:sp>
      </p:grpSp>
      <p:sp>
        <p:nvSpPr>
          <p:cNvPr id="45" name="任意多边形: 形状 44"/>
          <p:cNvSpPr/>
          <p:nvPr/>
        </p:nvSpPr>
        <p:spPr>
          <a:xfrm>
            <a:off x="6134821" y="1"/>
            <a:ext cx="6057179" cy="5021942"/>
          </a:xfrm>
          <a:custGeom>
            <a:avLst/>
            <a:gdLst>
              <a:gd name="connsiteX0" fmla="*/ 90770 w 5447070"/>
              <a:gd name="connsiteY0" fmla="*/ 0 h 4100053"/>
              <a:gd name="connsiteX1" fmla="*/ 5447070 w 5447070"/>
              <a:gd name="connsiteY1" fmla="*/ 0 h 4100053"/>
              <a:gd name="connsiteX2" fmla="*/ 5447070 w 5447070"/>
              <a:gd name="connsiteY2" fmla="*/ 3348492 h 4100053"/>
              <a:gd name="connsiteX3" fmla="*/ 5204388 w 5447070"/>
              <a:gd name="connsiteY3" fmla="*/ 3529966 h 4100053"/>
              <a:gd name="connsiteX4" fmla="*/ 3338051 w 5447070"/>
              <a:gd name="connsiteY4" fmla="*/ 4100053 h 4100053"/>
              <a:gd name="connsiteX5" fmla="*/ 0 w 5447070"/>
              <a:gd name="connsiteY5" fmla="*/ 762001 h 4100053"/>
              <a:gd name="connsiteX6" fmla="*/ 67817 w 5447070"/>
              <a:gd name="connsiteY6" fmla="*/ 89268 h 4100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7070" h="4100053">
                <a:moveTo>
                  <a:pt x="90770" y="0"/>
                </a:moveTo>
                <a:lnTo>
                  <a:pt x="5447070" y="0"/>
                </a:lnTo>
                <a:lnTo>
                  <a:pt x="5447070" y="3348492"/>
                </a:lnTo>
                <a:lnTo>
                  <a:pt x="5204388" y="3529966"/>
                </a:lnTo>
                <a:cubicBezTo>
                  <a:pt x="4671631" y="3889889"/>
                  <a:pt x="4029384" y="4100053"/>
                  <a:pt x="3338051" y="4100053"/>
                </a:cubicBezTo>
                <a:cubicBezTo>
                  <a:pt x="1494498" y="4100053"/>
                  <a:pt x="0" y="2605556"/>
                  <a:pt x="0" y="762001"/>
                </a:cubicBezTo>
                <a:cubicBezTo>
                  <a:pt x="0" y="531557"/>
                  <a:pt x="23351" y="306567"/>
                  <a:pt x="67817" y="89268"/>
                </a:cubicBezTo>
                <a:close/>
              </a:path>
            </a:pathLst>
          </a:cu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pic>
        <p:nvPicPr>
          <p:cNvPr id="21" name="图片 20" descr="C:\Users\Administrator\Desktop\未标题-1.jpg未标题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8122285" y="11113"/>
            <a:ext cx="4039235" cy="4081780"/>
          </a:xfrm>
          <a:custGeom>
            <a:avLst/>
            <a:gdLst>
              <a:gd name="connsiteX0" fmla="*/ 387845 w 1852694"/>
              <a:gd name="connsiteY0" fmla="*/ 0 h 2664440"/>
              <a:gd name="connsiteX1" fmla="*/ 1852694 w 1852694"/>
              <a:gd name="connsiteY1" fmla="*/ 0 h 2664440"/>
              <a:gd name="connsiteX2" fmla="*/ 1852694 w 1852694"/>
              <a:gd name="connsiteY2" fmla="*/ 2645166 h 2664440"/>
              <a:gd name="connsiteX3" fmla="*/ 1781065 w 1852694"/>
              <a:gd name="connsiteY3" fmla="*/ 2656098 h 2664440"/>
              <a:gd name="connsiteX4" fmla="*/ 1615854 w 1852694"/>
              <a:gd name="connsiteY4" fmla="*/ 2664440 h 2664440"/>
              <a:gd name="connsiteX5" fmla="*/ 0 w 1852694"/>
              <a:gd name="connsiteY5" fmla="*/ 1048587 h 2664440"/>
              <a:gd name="connsiteX6" fmla="*/ 368983 w 1852694"/>
              <a:gd name="connsiteY6" fmla="*/ 20754 h 2664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2694" h="2664440">
                <a:moveTo>
                  <a:pt x="387845" y="0"/>
                </a:moveTo>
                <a:lnTo>
                  <a:pt x="1852694" y="0"/>
                </a:lnTo>
                <a:lnTo>
                  <a:pt x="1852694" y="2645166"/>
                </a:lnTo>
                <a:lnTo>
                  <a:pt x="1781065" y="2656098"/>
                </a:lnTo>
                <a:cubicBezTo>
                  <a:pt x="1726745" y="2661614"/>
                  <a:pt x="1671630" y="2664440"/>
                  <a:pt x="1615854" y="2664440"/>
                </a:cubicBezTo>
                <a:cubicBezTo>
                  <a:pt x="723443" y="2664440"/>
                  <a:pt x="0" y="1940998"/>
                  <a:pt x="0" y="1048587"/>
                </a:cubicBezTo>
                <a:cubicBezTo>
                  <a:pt x="0" y="658157"/>
                  <a:pt x="138472" y="300069"/>
                  <a:pt x="368983" y="20754"/>
                </a:cubicBezTo>
                <a:close/>
              </a:path>
            </a:pathLst>
          </a:custGeom>
        </p:spPr>
      </p:pic>
      <p:sp>
        <p:nvSpPr>
          <p:cNvPr id="23" name="文本框 22"/>
          <p:cNvSpPr txBox="1"/>
          <p:nvPr/>
        </p:nvSpPr>
        <p:spPr>
          <a:xfrm>
            <a:off x="803275" y="2609850"/>
            <a:ext cx="648335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CD3132"/>
                </a:solidFill>
                <a:latin typeface="汉仪大黑简" panose="02010609000101010101" charset="-122"/>
                <a:ea typeface="汉仪大黑简" panose="02010609000101010101" charset="-122"/>
                <a:cs typeface="汉仪大黑简" panose="02010609000101010101" charset="-122"/>
                <a:sym typeface="字魂正文宋楷" panose="00000500000000000000" charset="-122"/>
              </a:rPr>
              <a:t>感谢观看</a:t>
            </a:r>
            <a:endParaRPr lang="zh-CN" altLang="en-US" sz="6000" b="1" dirty="0">
              <a:solidFill>
                <a:srgbClr val="CD3132"/>
              </a:solidFill>
              <a:latin typeface="汉仪大黑简" panose="02010609000101010101" charset="-122"/>
              <a:ea typeface="汉仪大黑简" panose="02010609000101010101" charset="-122"/>
              <a:cs typeface="汉仪大黑简" panose="02010609000101010101" charset="-122"/>
              <a:sym typeface="字魂正文宋楷" panose="00000500000000000000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90525" y="298450"/>
            <a:ext cx="3707130" cy="521970"/>
          </a:xfrm>
          <a:prstGeom prst="rect">
            <a:avLst/>
          </a:prstGeom>
          <a:noFill/>
          <a:ln>
            <a:noFill/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dist"/>
            <a:r>
              <a:rPr lang="en-US" sz="2800" cap="all" dirty="0">
                <a:solidFill>
                  <a:srgbClr val="CD3132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  <a:sym typeface="字魂正文宋楷" panose="00000500000000000000" charset="-122"/>
              </a:rPr>
              <a:t>2021JSOI</a:t>
            </a:r>
            <a:r>
              <a:rPr lang="zh-CN" altLang="en-US" sz="2800" cap="all" dirty="0">
                <a:solidFill>
                  <a:srgbClr val="CD3132"/>
                </a:solidFill>
                <a:latin typeface="方正清刻本悦宋简体" panose="02000000000000000000" charset="-122"/>
                <a:ea typeface="方正清刻本悦宋简体" panose="02000000000000000000" charset="-122"/>
                <a:cs typeface="方正清刻本悦宋简体" panose="02000000000000000000" charset="-122"/>
                <a:sym typeface="字魂正文宋楷" panose="00000500000000000000" charset="-122"/>
              </a:rPr>
              <a:t>冬令营</a:t>
            </a:r>
            <a:endParaRPr lang="zh-CN" altLang="en-US" sz="2800" cap="all" dirty="0">
              <a:solidFill>
                <a:srgbClr val="CD3132"/>
              </a:solidFill>
              <a:uFillTx/>
              <a:latin typeface="方正清刻本悦宋简体" panose="02000000000000000000" charset="-122"/>
              <a:ea typeface="方正清刻本悦宋简体" panose="02000000000000000000" charset="-122"/>
              <a:cs typeface="方正清刻本悦宋简体" panose="02000000000000000000" charset="-122"/>
              <a:sym typeface="字魂正文宋楷" panose="000005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03196" y="4093513"/>
            <a:ext cx="186880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授课人：蒋春红     </a:t>
            </a:r>
            <a:endParaRPr lang="zh-CN" altLang="en-US" b="1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  <a:p>
            <a:r>
              <a:rPr lang="zh-CN" alt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时间：</a:t>
            </a:r>
            <a:r>
              <a:rPr 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2021</a:t>
            </a:r>
            <a:r>
              <a:rPr lang="zh-CN" alt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年</a:t>
            </a:r>
            <a:r>
              <a:rPr 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2</a:t>
            </a:r>
            <a:r>
              <a:rPr lang="zh-CN" altLang="en-US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月</a:t>
            </a:r>
            <a:endParaRPr lang="zh-CN" altLang="en-US" b="1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pic>
        <p:nvPicPr>
          <p:cNvPr id="8" name="纯音乐 - 情书 - loveletter to you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20089" y="-1092200"/>
            <a:ext cx="609600" cy="6096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390525" y="820420"/>
            <a:ext cx="4277360" cy="50800"/>
            <a:chOff x="615" y="1292"/>
            <a:chExt cx="6736" cy="80"/>
          </a:xfrm>
        </p:grpSpPr>
        <p:cxnSp>
          <p:nvCxnSpPr>
            <p:cNvPr id="2" name="直接连接符 1"/>
            <p:cNvCxnSpPr/>
            <p:nvPr/>
          </p:nvCxnSpPr>
          <p:spPr>
            <a:xfrm>
              <a:off x="615" y="1292"/>
              <a:ext cx="5754" cy="0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" name="直接连接符 2"/>
            <p:cNvCxnSpPr/>
            <p:nvPr/>
          </p:nvCxnSpPr>
          <p:spPr>
            <a:xfrm>
              <a:off x="1597" y="1372"/>
              <a:ext cx="5754" cy="0"/>
            </a:xfrm>
            <a:prstGeom prst="line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49"/>
                            </p:stCondLst>
                            <p:childTnLst>
                              <p:par>
                                <p:cTn id="2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3" grpId="0"/>
      <p:bldP spid="25" grpId="0" bldLvl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timg"/>
          <p:cNvPicPr>
            <a:picLocks noChangeAspect="1"/>
          </p:cNvPicPr>
          <p:nvPr/>
        </p:nvPicPr>
        <p:blipFill>
          <a:blip r:embed="rId1"/>
          <a:srcRect l="52866" t="40559" r="29214"/>
          <a:stretch>
            <a:fillRect/>
          </a:stretch>
        </p:blipFill>
        <p:spPr>
          <a:xfrm flipH="1">
            <a:off x="1239520" y="1903730"/>
            <a:ext cx="2032635" cy="3470275"/>
          </a:xfrm>
          <a:prstGeom prst="rect">
            <a:avLst/>
          </a:prstGeom>
        </p:spPr>
      </p:pic>
      <p:pic>
        <p:nvPicPr>
          <p:cNvPr id="2" name="图片 1" descr="154221729e54d6adb497a9e65470cc62\insertfill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98550" y="-182880"/>
            <a:ext cx="12947015" cy="728281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165090" y="3209290"/>
            <a:ext cx="4975860" cy="99060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prstTxWarp prst="textDoubleWave1">
              <a:avLst/>
            </a:prstTxWarp>
            <a:spAutoFit/>
            <a:scene3d>
              <a:camera prst="orthographicFront"/>
              <a:lightRig rig="threePt" dir="t"/>
            </a:scene3d>
            <a:sp3d>
              <a:contourClr>
                <a:srgbClr val="061E39"/>
              </a:contourClr>
            </a:sp3d>
          </a:bodyPr>
          <a:p>
            <a:pPr algn="ctr"/>
            <a:r>
              <a:rPr lang="zh-CN" altLang="en-US" sz="4000" b="1">
                <a:ln w="22225">
                  <a:solidFill>
                    <a:srgbClr val="F3C352"/>
                  </a:solidFill>
                  <a:prstDash val="solid"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趣黑简" panose="00020600040101010101" charset="-122"/>
                <a:ea typeface="汉仪趣黑简" panose="00020600040101010101" charset="-122"/>
              </a:rPr>
              <a:t>跟着曹冲学编程</a:t>
            </a:r>
            <a:endParaRPr lang="zh-CN" altLang="en-US" sz="4000" b="1">
              <a:ln w="22225">
                <a:solidFill>
                  <a:srgbClr val="F3C352"/>
                </a:solidFill>
                <a:prstDash val="solid"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趣黑简" panose="00020600040101010101" charset="-122"/>
              <a:ea typeface="汉仪趣黑简" panose="00020600040101010101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PA_直接连接符 67"/>
          <p:cNvCxnSpPr/>
          <p:nvPr>
            <p:custDataLst>
              <p:tags r:id="rId1"/>
            </p:custDataLst>
          </p:nvPr>
        </p:nvCxnSpPr>
        <p:spPr>
          <a:xfrm flipH="1">
            <a:off x="995642" y="1207565"/>
            <a:ext cx="9548612" cy="0"/>
          </a:xfrm>
          <a:prstGeom prst="line">
            <a:avLst/>
          </a:prstGeom>
          <a:ln w="19050" cap="rnd">
            <a:solidFill>
              <a:srgbClr val="CD313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PA_矩形 106"/>
          <p:cNvSpPr/>
          <p:nvPr>
            <p:custDataLst>
              <p:tags r:id="rId2"/>
            </p:custDataLst>
          </p:nvPr>
        </p:nvSpPr>
        <p:spPr>
          <a:xfrm flipH="1">
            <a:off x="1619153" y="2274879"/>
            <a:ext cx="528459" cy="483061"/>
          </a:xfrm>
          <a:prstGeom prst="rect">
            <a:avLst/>
          </a:prstGeom>
          <a:solidFill>
            <a:srgbClr val="CD3132">
              <a:alpha val="81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0" cap="none" spc="6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壹</a:t>
            </a: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41" name="PA_矩形 106"/>
          <p:cNvSpPr/>
          <p:nvPr>
            <p:custDataLst>
              <p:tags r:id="rId3"/>
            </p:custDataLst>
          </p:nvPr>
        </p:nvSpPr>
        <p:spPr>
          <a:xfrm flipH="1">
            <a:off x="1619153" y="3149100"/>
            <a:ext cx="528459" cy="482600"/>
          </a:xfrm>
          <a:prstGeom prst="rect">
            <a:avLst/>
          </a:prstGeom>
          <a:solidFill>
            <a:srgbClr val="CD3132">
              <a:alpha val="81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kern="0" spc="600" dirty="0">
                <a:solidFill>
                  <a:schemeClr val="bg1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叁</a:t>
            </a: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42" name="PA_矩形 106"/>
          <p:cNvSpPr/>
          <p:nvPr>
            <p:custDataLst>
              <p:tags r:id="rId4"/>
            </p:custDataLst>
          </p:nvPr>
        </p:nvSpPr>
        <p:spPr>
          <a:xfrm flipH="1">
            <a:off x="5492163" y="2274879"/>
            <a:ext cx="528459" cy="483061"/>
          </a:xfrm>
          <a:prstGeom prst="rect">
            <a:avLst/>
          </a:prstGeom>
          <a:solidFill>
            <a:srgbClr val="CD3132">
              <a:alpha val="81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0" cap="none" spc="6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贰</a:t>
            </a: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43" name="PA_矩形 106"/>
          <p:cNvSpPr/>
          <p:nvPr>
            <p:custDataLst>
              <p:tags r:id="rId5"/>
            </p:custDataLst>
          </p:nvPr>
        </p:nvSpPr>
        <p:spPr>
          <a:xfrm flipH="1">
            <a:off x="5492163" y="3149100"/>
            <a:ext cx="528459" cy="482600"/>
          </a:xfrm>
          <a:prstGeom prst="rect">
            <a:avLst/>
          </a:prstGeom>
          <a:solidFill>
            <a:srgbClr val="CD3132">
              <a:alpha val="81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0" cap="none" spc="6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肆</a:t>
            </a: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44" name="TextBox 40"/>
          <p:cNvSpPr txBox="1"/>
          <p:nvPr/>
        </p:nvSpPr>
        <p:spPr>
          <a:xfrm>
            <a:off x="2303508" y="2274669"/>
            <a:ext cx="1964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sz="2800" b="1" dirty="0">
                <a:solidFill>
                  <a:srgbClr val="3D3D3D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寻编程利器</a:t>
            </a:r>
            <a:endParaRPr kumimoji="1" lang="zh-CN" altLang="en-US" sz="2800" b="1" dirty="0">
              <a:solidFill>
                <a:srgbClr val="3D3D3D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328537" y="1349337"/>
            <a:ext cx="861774" cy="32211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CONTENTS</a:t>
            </a:r>
            <a:endParaRPr lang="zh-CN" altLang="en-US" sz="4400" b="1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974594" y="254782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目录</a:t>
            </a:r>
            <a:endParaRPr lang="zh-CN" altLang="en-US" sz="5400" b="1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36" name="任意多边形: 形状 35"/>
          <p:cNvSpPr/>
          <p:nvPr/>
        </p:nvSpPr>
        <p:spPr>
          <a:xfrm>
            <a:off x="-1662183" y="-155137"/>
            <a:ext cx="12206437" cy="2757948"/>
          </a:xfrm>
          <a:custGeom>
            <a:avLst/>
            <a:gdLst>
              <a:gd name="connsiteX0" fmla="*/ 12206436 w 12206437"/>
              <a:gd name="connsiteY0" fmla="*/ 735988 h 2757948"/>
              <a:gd name="connsiteX1" fmla="*/ 12206437 w 12206437"/>
              <a:gd name="connsiteY1" fmla="*/ 735988 h 2757948"/>
              <a:gd name="connsiteX2" fmla="*/ 12206437 w 12206437"/>
              <a:gd name="connsiteY2" fmla="*/ 2757948 h 2757948"/>
              <a:gd name="connsiteX3" fmla="*/ 12206436 w 12206437"/>
              <a:gd name="connsiteY3" fmla="*/ 2757948 h 2757948"/>
              <a:gd name="connsiteX4" fmla="*/ 7908759 w 12206437"/>
              <a:gd name="connsiteY4" fmla="*/ 0 h 2757948"/>
              <a:gd name="connsiteX5" fmla="*/ 8227635 w 12206437"/>
              <a:gd name="connsiteY5" fmla="*/ 6518 h 2757948"/>
              <a:gd name="connsiteX6" fmla="*/ 8018258 w 12206437"/>
              <a:gd name="connsiteY6" fmla="*/ 11152 h 2757948"/>
              <a:gd name="connsiteX7" fmla="*/ 1409156 w 12206437"/>
              <a:gd name="connsiteY7" fmla="*/ 2553505 h 2757948"/>
              <a:gd name="connsiteX8" fmla="*/ 1173140 w 12206437"/>
              <a:gd name="connsiteY8" fmla="*/ 2757948 h 2757948"/>
              <a:gd name="connsiteX9" fmla="*/ 0 w 12206437"/>
              <a:gd name="connsiteY9" fmla="*/ 2757948 h 2757948"/>
              <a:gd name="connsiteX10" fmla="*/ 289231 w 12206437"/>
              <a:gd name="connsiteY10" fmla="*/ 2526534 h 2757948"/>
              <a:gd name="connsiteX11" fmla="*/ 7908759 w 12206437"/>
              <a:gd name="connsiteY11" fmla="*/ 0 h 275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6437" h="2757948">
                <a:moveTo>
                  <a:pt x="12206436" y="735988"/>
                </a:moveTo>
                <a:lnTo>
                  <a:pt x="12206437" y="735988"/>
                </a:lnTo>
                <a:lnTo>
                  <a:pt x="12206437" y="2757948"/>
                </a:lnTo>
                <a:lnTo>
                  <a:pt x="12206436" y="2757948"/>
                </a:lnTo>
                <a:close/>
                <a:moveTo>
                  <a:pt x="7908759" y="0"/>
                </a:moveTo>
                <a:lnTo>
                  <a:pt x="8227635" y="6518"/>
                </a:lnTo>
                <a:lnTo>
                  <a:pt x="8018258" y="11152"/>
                </a:lnTo>
                <a:cubicBezTo>
                  <a:pt x="5512605" y="122273"/>
                  <a:pt x="3221315" y="1057979"/>
                  <a:pt x="1409156" y="2553505"/>
                </a:cubicBezTo>
                <a:lnTo>
                  <a:pt x="1173140" y="2757948"/>
                </a:lnTo>
                <a:lnTo>
                  <a:pt x="0" y="2757948"/>
                </a:lnTo>
                <a:lnTo>
                  <a:pt x="289231" y="2526534"/>
                </a:lnTo>
                <a:cubicBezTo>
                  <a:pt x="2359846" y="948155"/>
                  <a:pt x="5014426" y="0"/>
                  <a:pt x="7908759" y="0"/>
                </a:cubicBezTo>
                <a:close/>
              </a:path>
            </a:pathLst>
          </a:cu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6516915"/>
            <a:ext cx="10544254" cy="326571"/>
          </a:xfrm>
          <a:prstGeom prst="rect">
            <a:avLst/>
          </a:prstGeom>
          <a:solidFill>
            <a:srgbClr val="CD3132"/>
          </a:solidFill>
          <a:ln>
            <a:solidFill>
              <a:srgbClr val="CD31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 flipV="1">
            <a:off x="9959961" y="5094514"/>
            <a:ext cx="2232039" cy="1763486"/>
            <a:chOff x="8123372" y="2418964"/>
            <a:chExt cx="3906068" cy="3086099"/>
          </a:xfrm>
        </p:grpSpPr>
        <p:sp>
          <p:nvSpPr>
            <p:cNvPr id="37" name="任意多边形: 形状 36"/>
            <p:cNvSpPr/>
            <p:nvPr/>
          </p:nvSpPr>
          <p:spPr>
            <a:xfrm>
              <a:off x="8123372" y="2418964"/>
              <a:ext cx="3906068" cy="3086099"/>
            </a:xfrm>
            <a:custGeom>
              <a:avLst/>
              <a:gdLst>
                <a:gd name="connsiteX0" fmla="*/ 90770 w 5447070"/>
                <a:gd name="connsiteY0" fmla="*/ 0 h 4100053"/>
                <a:gd name="connsiteX1" fmla="*/ 5447070 w 5447070"/>
                <a:gd name="connsiteY1" fmla="*/ 0 h 4100053"/>
                <a:gd name="connsiteX2" fmla="*/ 5447070 w 5447070"/>
                <a:gd name="connsiteY2" fmla="*/ 3348492 h 4100053"/>
                <a:gd name="connsiteX3" fmla="*/ 5204388 w 5447070"/>
                <a:gd name="connsiteY3" fmla="*/ 3529966 h 4100053"/>
                <a:gd name="connsiteX4" fmla="*/ 3338051 w 5447070"/>
                <a:gd name="connsiteY4" fmla="*/ 4100053 h 4100053"/>
                <a:gd name="connsiteX5" fmla="*/ 0 w 5447070"/>
                <a:gd name="connsiteY5" fmla="*/ 762001 h 4100053"/>
                <a:gd name="connsiteX6" fmla="*/ 67817 w 5447070"/>
                <a:gd name="connsiteY6" fmla="*/ 89268 h 410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7070" h="4100053">
                  <a:moveTo>
                    <a:pt x="90770" y="0"/>
                  </a:moveTo>
                  <a:lnTo>
                    <a:pt x="5447070" y="0"/>
                  </a:lnTo>
                  <a:lnTo>
                    <a:pt x="5447070" y="3348492"/>
                  </a:lnTo>
                  <a:lnTo>
                    <a:pt x="5204388" y="3529966"/>
                  </a:lnTo>
                  <a:cubicBezTo>
                    <a:pt x="4671631" y="3889889"/>
                    <a:pt x="4029384" y="4100053"/>
                    <a:pt x="3338051" y="4100053"/>
                  </a:cubicBezTo>
                  <a:cubicBezTo>
                    <a:pt x="1494498" y="4100053"/>
                    <a:pt x="0" y="2605556"/>
                    <a:pt x="0" y="762001"/>
                  </a:cubicBezTo>
                  <a:cubicBezTo>
                    <a:pt x="0" y="531557"/>
                    <a:pt x="23351" y="306567"/>
                    <a:pt x="67817" y="89268"/>
                  </a:cubicBezTo>
                  <a:close/>
                </a:path>
              </a:pathLst>
            </a:custGeom>
            <a:solidFill>
              <a:srgbClr val="CD31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endParaRPr>
            </a:p>
          </p:txBody>
        </p:sp>
        <p:sp>
          <p:nvSpPr>
            <p:cNvPr id="38" name="任意多边形: 形状 37"/>
            <p:cNvSpPr/>
            <p:nvPr/>
          </p:nvSpPr>
          <p:spPr>
            <a:xfrm>
              <a:off x="10127715" y="2418964"/>
              <a:ext cx="1901725" cy="2734953"/>
            </a:xfrm>
            <a:custGeom>
              <a:avLst/>
              <a:gdLst>
                <a:gd name="connsiteX0" fmla="*/ 499137 w 2384324"/>
                <a:gd name="connsiteY0" fmla="*/ 0 h 3429000"/>
                <a:gd name="connsiteX1" fmla="*/ 2384324 w 2384324"/>
                <a:gd name="connsiteY1" fmla="*/ 0 h 3429000"/>
                <a:gd name="connsiteX2" fmla="*/ 2384324 w 2384324"/>
                <a:gd name="connsiteY2" fmla="*/ 3404195 h 3429000"/>
                <a:gd name="connsiteX3" fmla="*/ 2292141 w 2384324"/>
                <a:gd name="connsiteY3" fmla="*/ 3418264 h 3429000"/>
                <a:gd name="connsiteX4" fmla="*/ 2079522 w 2384324"/>
                <a:gd name="connsiteY4" fmla="*/ 3429000 h 3429000"/>
                <a:gd name="connsiteX5" fmla="*/ 0 w 2384324"/>
                <a:gd name="connsiteY5" fmla="*/ 1349478 h 3429000"/>
                <a:gd name="connsiteX6" fmla="*/ 474862 w 2384324"/>
                <a:gd name="connsiteY6" fmla="*/ 26709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4324" h="3429000">
                  <a:moveTo>
                    <a:pt x="499137" y="0"/>
                  </a:moveTo>
                  <a:lnTo>
                    <a:pt x="2384324" y="0"/>
                  </a:lnTo>
                  <a:lnTo>
                    <a:pt x="2384324" y="3404195"/>
                  </a:lnTo>
                  <a:lnTo>
                    <a:pt x="2292141" y="3418264"/>
                  </a:lnTo>
                  <a:cubicBezTo>
                    <a:pt x="2222234" y="3425363"/>
                    <a:pt x="2151303" y="3429000"/>
                    <a:pt x="2079522" y="3429000"/>
                  </a:cubicBezTo>
                  <a:cubicBezTo>
                    <a:pt x="931035" y="3429000"/>
                    <a:pt x="0" y="2497966"/>
                    <a:pt x="0" y="1349478"/>
                  </a:cubicBezTo>
                  <a:cubicBezTo>
                    <a:pt x="0" y="847015"/>
                    <a:pt x="178206" y="386174"/>
                    <a:pt x="474862" y="26709"/>
                  </a:cubicBezTo>
                  <a:close/>
                </a:path>
              </a:pathLst>
            </a:custGeom>
            <a:solidFill>
              <a:srgbClr val="CD313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endParaRPr>
            </a:p>
          </p:txBody>
        </p:sp>
      </p:grpSp>
      <p:sp>
        <p:nvSpPr>
          <p:cNvPr id="49" name="TextBox 40"/>
          <p:cNvSpPr txBox="1"/>
          <p:nvPr/>
        </p:nvSpPr>
        <p:spPr>
          <a:xfrm>
            <a:off x="2303508" y="3129379"/>
            <a:ext cx="1964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sz="2800" b="1" dirty="0">
                <a:solidFill>
                  <a:srgbClr val="3D3D3D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诵经典诗文</a:t>
            </a:r>
            <a:endParaRPr kumimoji="1" lang="zh-CN" altLang="en-US" sz="2800" b="1" dirty="0">
              <a:solidFill>
                <a:srgbClr val="3D3D3D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50" name="TextBox 40"/>
          <p:cNvSpPr txBox="1"/>
          <p:nvPr/>
        </p:nvSpPr>
        <p:spPr>
          <a:xfrm>
            <a:off x="6236064" y="2235934"/>
            <a:ext cx="1964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sz="2800" b="1" dirty="0">
                <a:solidFill>
                  <a:srgbClr val="3D3D3D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流利说英文</a:t>
            </a:r>
            <a:endParaRPr kumimoji="1" lang="zh-CN" sz="3600" b="1" dirty="0">
              <a:solidFill>
                <a:srgbClr val="3D3D3D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51" name="TextBox 40"/>
          <p:cNvSpPr txBox="1"/>
          <p:nvPr/>
        </p:nvSpPr>
        <p:spPr>
          <a:xfrm>
            <a:off x="6236335" y="3129280"/>
            <a:ext cx="20504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sz="2800" b="1" dirty="0">
                <a:solidFill>
                  <a:srgbClr val="3D3D3D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识加减乘除</a:t>
            </a:r>
            <a:endParaRPr kumimoji="1" lang="zh-CN" sz="2800" b="1" dirty="0">
              <a:solidFill>
                <a:srgbClr val="3D3D3D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5" name="PA_矩形 106"/>
          <p:cNvSpPr/>
          <p:nvPr>
            <p:custDataLst>
              <p:tags r:id="rId6"/>
            </p:custDataLst>
          </p:nvPr>
        </p:nvSpPr>
        <p:spPr>
          <a:xfrm flipH="1">
            <a:off x="1619153" y="4022860"/>
            <a:ext cx="528459" cy="482600"/>
          </a:xfrm>
          <a:prstGeom prst="rect">
            <a:avLst/>
          </a:prstGeom>
          <a:solidFill>
            <a:srgbClr val="CD3132">
              <a:alpha val="81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kern="0" spc="600" dirty="0">
                <a:solidFill>
                  <a:schemeClr val="bg1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伍</a:t>
            </a: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6" name="TextBox 40"/>
          <p:cNvSpPr txBox="1"/>
          <p:nvPr/>
        </p:nvSpPr>
        <p:spPr>
          <a:xfrm>
            <a:off x="2303826" y="4003139"/>
            <a:ext cx="19640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sz="2800" b="1" dirty="0">
                <a:solidFill>
                  <a:srgbClr val="3D3D3D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列漂亮算式</a:t>
            </a:r>
            <a:endParaRPr kumimoji="1" lang="zh-CN" sz="2800" b="1" dirty="0">
              <a:solidFill>
                <a:srgbClr val="3D3D3D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7" name="PA_矩形 106"/>
          <p:cNvSpPr/>
          <p:nvPr>
            <p:custDataLst>
              <p:tags r:id="rId7"/>
            </p:custDataLst>
          </p:nvPr>
        </p:nvSpPr>
        <p:spPr>
          <a:xfrm flipH="1">
            <a:off x="5492018" y="4022860"/>
            <a:ext cx="528459" cy="482600"/>
          </a:xfrm>
          <a:prstGeom prst="rect">
            <a:avLst/>
          </a:prstGeom>
          <a:solidFill>
            <a:srgbClr val="CD3132">
              <a:alpha val="81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vert="eaVert"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kern="0" spc="600" dirty="0">
                <a:solidFill>
                  <a:schemeClr val="bg1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陆</a:t>
            </a:r>
            <a:endParaRPr kumimoji="0" lang="en-US" altLang="zh-CN" sz="4000" b="0" i="0" u="none" strike="noStrike" kern="0" cap="none" spc="60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8" name="TextBox 40"/>
          <p:cNvSpPr txBox="1"/>
          <p:nvPr/>
        </p:nvSpPr>
        <p:spPr>
          <a:xfrm>
            <a:off x="6325599" y="4003139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sz="2800" dirty="0">
                <a:solidFill>
                  <a:srgbClr val="3D3D3D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勇攀新高峰</a:t>
            </a:r>
            <a:endParaRPr kumimoji="1" lang="zh-CN" sz="2800" dirty="0">
              <a:solidFill>
                <a:srgbClr val="3D3D3D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5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8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350"/>
                            </p:stCondLst>
                            <p:childTnLst>
                              <p:par>
                                <p:cTn id="2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350"/>
                            </p:stCondLst>
                            <p:childTnLst>
                              <p:par>
                                <p:cTn id="3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85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350"/>
                            </p:stCondLst>
                            <p:childTnLst>
                              <p:par>
                                <p:cTn id="5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85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350"/>
                            </p:stCondLst>
                            <p:childTnLst>
                              <p:par>
                                <p:cTn id="6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85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350"/>
                            </p:stCondLst>
                            <p:childTnLst>
                              <p:par>
                                <p:cTn id="7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85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bldLvl="0" animBg="1"/>
      <p:bldP spid="41" grpId="0" bldLvl="0" animBg="1"/>
      <p:bldP spid="42" grpId="0" bldLvl="0" animBg="1"/>
      <p:bldP spid="43" grpId="0" bldLvl="0" animBg="1"/>
      <p:bldP spid="44" grpId="0"/>
      <p:bldP spid="48" grpId="0"/>
      <p:bldP spid="49" grpId="0"/>
      <p:bldP spid="50" grpId="0"/>
      <p:bldP spid="51" grpId="0"/>
      <p:bldP spid="5" grpId="0" bldLvl="0" animBg="1"/>
      <p:bldP spid="6" grpId="0"/>
      <p:bldP spid="7" grpId="0" bldLvl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C:\Users\Administrator\Desktop\未标题-1.jpg未标题-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1078607" y="-1002617"/>
            <a:ext cx="5475605" cy="5533009"/>
          </a:xfrm>
          <a:custGeom>
            <a:avLst/>
            <a:gdLst>
              <a:gd name="connsiteX0" fmla="*/ 1997166 w 3994332"/>
              <a:gd name="connsiteY0" fmla="*/ 0 h 3994332"/>
              <a:gd name="connsiteX1" fmla="*/ 3994332 w 3994332"/>
              <a:gd name="connsiteY1" fmla="*/ 1997166 h 3994332"/>
              <a:gd name="connsiteX2" fmla="*/ 1997166 w 3994332"/>
              <a:gd name="connsiteY2" fmla="*/ 3994332 h 3994332"/>
              <a:gd name="connsiteX3" fmla="*/ 0 w 3994332"/>
              <a:gd name="connsiteY3" fmla="*/ 1997166 h 3994332"/>
              <a:gd name="connsiteX4" fmla="*/ 1997166 w 3994332"/>
              <a:gd name="connsiteY4" fmla="*/ 0 h 3994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94332" h="3994332">
                <a:moveTo>
                  <a:pt x="1997166" y="0"/>
                </a:moveTo>
                <a:cubicBezTo>
                  <a:pt x="3100170" y="0"/>
                  <a:pt x="3994332" y="894162"/>
                  <a:pt x="3994332" y="1997166"/>
                </a:cubicBezTo>
                <a:cubicBezTo>
                  <a:pt x="3994332" y="3100170"/>
                  <a:pt x="3100170" y="3994332"/>
                  <a:pt x="1997166" y="3994332"/>
                </a:cubicBezTo>
                <a:cubicBezTo>
                  <a:pt x="894162" y="3994332"/>
                  <a:pt x="0" y="3100170"/>
                  <a:pt x="0" y="1997166"/>
                </a:cubicBezTo>
                <a:cubicBezTo>
                  <a:pt x="0" y="894162"/>
                  <a:pt x="894162" y="0"/>
                  <a:pt x="1997166" y="0"/>
                </a:cubicBezTo>
                <a:close/>
              </a:path>
            </a:pathLst>
          </a:custGeom>
        </p:spPr>
      </p:pic>
      <p:sp>
        <p:nvSpPr>
          <p:cNvPr id="13" name="椭圆 12"/>
          <p:cNvSpPr/>
          <p:nvPr/>
        </p:nvSpPr>
        <p:spPr>
          <a:xfrm>
            <a:off x="1738772" y="1683333"/>
            <a:ext cx="3365863" cy="3365863"/>
          </a:xfrm>
          <a:prstGeom prst="ellipse">
            <a:avLst/>
          </a:pr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751756" y="2437016"/>
            <a:ext cx="3547527" cy="20916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r" defTabSz="1219200">
              <a:defRPr sz="8000" b="1" spc="40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</a:defRPr>
            </a:lvl1pPr>
          </a:lstStyle>
          <a:p>
            <a:pPr marL="0" marR="0" lvl="0" indent="0" algn="ctr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000" i="0" u="none" strike="noStrike" kern="0" cap="none" spc="4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01</a:t>
            </a:r>
            <a:endParaRPr kumimoji="0" lang="zh-CN" altLang="en-US" sz="13000" i="0" u="none" strike="noStrike" kern="0" cap="none" spc="4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28945" y="2683510"/>
            <a:ext cx="492950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 b="1">
                <a:solidFill>
                  <a:schemeClr val="bg1"/>
                </a:solidFill>
                <a:latin typeface="方正黑体简体"/>
              </a:defRPr>
            </a:lvl1pPr>
          </a:lstStyle>
          <a:p>
            <a:pPr>
              <a:defRPr/>
            </a:pPr>
            <a:r>
              <a:rPr lang="zh-CN" altLang="en-US" sz="6000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寻编程利器</a:t>
            </a:r>
            <a:endParaRPr lang="zh-CN" altLang="en-US" sz="6000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  <a:p>
            <a:pPr>
              <a:defRPr/>
            </a:pPr>
            <a:r>
              <a:rPr lang="en-US" altLang="zh-CN" sz="3600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    ---</a:t>
            </a:r>
            <a:r>
              <a:rPr lang="zh-CN" altLang="en-US" sz="3600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认识</a:t>
            </a:r>
            <a:r>
              <a:rPr lang="en-US" altLang="zh-CN" sz="3600" dirty="0">
                <a:solidFill>
                  <a:srgbClr val="CD3132"/>
                </a:solidFill>
                <a:latin typeface="字魂正文宋楷" panose="00000500000000000000" charset="-122"/>
                <a:ea typeface="字魂正文宋楷" panose="00000500000000000000" charset="-122"/>
                <a:sym typeface="字魂正文宋楷" panose="00000500000000000000" charset="-122"/>
              </a:rPr>
              <a:t>Devcpp</a:t>
            </a:r>
            <a:endParaRPr lang="en-US" altLang="zh-CN" sz="3600" dirty="0">
              <a:solidFill>
                <a:srgbClr val="CD3132"/>
              </a:solidFill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sp>
        <p:nvSpPr>
          <p:cNvPr id="20" name="任意多边形: 形状 19"/>
          <p:cNvSpPr/>
          <p:nvPr/>
        </p:nvSpPr>
        <p:spPr>
          <a:xfrm rot="20822985" flipH="1" flipV="1">
            <a:off x="3999432" y="3703761"/>
            <a:ext cx="12206437" cy="2757948"/>
          </a:xfrm>
          <a:custGeom>
            <a:avLst/>
            <a:gdLst>
              <a:gd name="connsiteX0" fmla="*/ 12206436 w 12206437"/>
              <a:gd name="connsiteY0" fmla="*/ 735988 h 2757948"/>
              <a:gd name="connsiteX1" fmla="*/ 12206437 w 12206437"/>
              <a:gd name="connsiteY1" fmla="*/ 735988 h 2757948"/>
              <a:gd name="connsiteX2" fmla="*/ 12206437 w 12206437"/>
              <a:gd name="connsiteY2" fmla="*/ 2757948 h 2757948"/>
              <a:gd name="connsiteX3" fmla="*/ 12206436 w 12206437"/>
              <a:gd name="connsiteY3" fmla="*/ 2757948 h 2757948"/>
              <a:gd name="connsiteX4" fmla="*/ 7908759 w 12206437"/>
              <a:gd name="connsiteY4" fmla="*/ 0 h 2757948"/>
              <a:gd name="connsiteX5" fmla="*/ 8227635 w 12206437"/>
              <a:gd name="connsiteY5" fmla="*/ 6518 h 2757948"/>
              <a:gd name="connsiteX6" fmla="*/ 8018258 w 12206437"/>
              <a:gd name="connsiteY6" fmla="*/ 11152 h 2757948"/>
              <a:gd name="connsiteX7" fmla="*/ 1409156 w 12206437"/>
              <a:gd name="connsiteY7" fmla="*/ 2553505 h 2757948"/>
              <a:gd name="connsiteX8" fmla="*/ 1173140 w 12206437"/>
              <a:gd name="connsiteY8" fmla="*/ 2757948 h 2757948"/>
              <a:gd name="connsiteX9" fmla="*/ 0 w 12206437"/>
              <a:gd name="connsiteY9" fmla="*/ 2757948 h 2757948"/>
              <a:gd name="connsiteX10" fmla="*/ 289231 w 12206437"/>
              <a:gd name="connsiteY10" fmla="*/ 2526534 h 2757948"/>
              <a:gd name="connsiteX11" fmla="*/ 7908759 w 12206437"/>
              <a:gd name="connsiteY11" fmla="*/ 0 h 275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06437" h="2757948">
                <a:moveTo>
                  <a:pt x="12206436" y="735988"/>
                </a:moveTo>
                <a:lnTo>
                  <a:pt x="12206437" y="735988"/>
                </a:lnTo>
                <a:lnTo>
                  <a:pt x="12206437" y="2757948"/>
                </a:lnTo>
                <a:lnTo>
                  <a:pt x="12206436" y="2757948"/>
                </a:lnTo>
                <a:close/>
                <a:moveTo>
                  <a:pt x="7908759" y="0"/>
                </a:moveTo>
                <a:lnTo>
                  <a:pt x="8227635" y="6518"/>
                </a:lnTo>
                <a:lnTo>
                  <a:pt x="8018258" y="11152"/>
                </a:lnTo>
                <a:cubicBezTo>
                  <a:pt x="5512605" y="122273"/>
                  <a:pt x="3221315" y="1057979"/>
                  <a:pt x="1409156" y="2553505"/>
                </a:cubicBezTo>
                <a:lnTo>
                  <a:pt x="1173140" y="2757948"/>
                </a:lnTo>
                <a:lnTo>
                  <a:pt x="0" y="2757948"/>
                </a:lnTo>
                <a:lnTo>
                  <a:pt x="289231" y="2526534"/>
                </a:lnTo>
                <a:cubicBezTo>
                  <a:pt x="2359846" y="948155"/>
                  <a:pt x="5014426" y="0"/>
                  <a:pt x="7908759" y="0"/>
                </a:cubicBezTo>
                <a:close/>
              </a:path>
            </a:pathLst>
          </a:custGeom>
          <a:solidFill>
            <a:srgbClr val="CD3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正文宋楷" panose="00000500000000000000" charset="-122"/>
              <a:ea typeface="字魂正文宋楷" panose="00000500000000000000" charset="-122"/>
              <a:sym typeface="字魂正文宋楷" panose="00000500000000000000" charset="-122"/>
            </a:endParaRPr>
          </a:p>
        </p:txBody>
      </p:sp>
      <p:pic>
        <p:nvPicPr>
          <p:cNvPr id="4" name="图片 3" descr="未标题-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4520" y="3519170"/>
            <a:ext cx="1624965" cy="2410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pic>
        <p:nvPicPr>
          <p:cNvPr id="4" name="图片 3" descr="32313534353432353b32313534353431313bbcfdcdb7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737870" y="1151890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/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711" y="2226"/>
              <a:ext cx="2216" cy="725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zh-CN" altLang="en-US" sz="24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曹冲有问</a:t>
              </a:r>
              <a:endParaRPr lang="zh-CN" altLang="en-US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26795" y="3507740"/>
            <a:ext cx="10138410" cy="2353310"/>
            <a:chOff x="1479" y="4030"/>
            <a:chExt cx="15966" cy="3706"/>
          </a:xfrm>
        </p:grpSpPr>
        <p:sp>
          <p:nvSpPr>
            <p:cNvPr id="21" name="矩形 20"/>
            <p:cNvSpPr/>
            <p:nvPr>
              <p:custDataLst>
                <p:tags r:id="rId3"/>
              </p:custDataLst>
            </p:nvPr>
          </p:nvSpPr>
          <p:spPr>
            <a:xfrm>
              <a:off x="4647" y="6230"/>
              <a:ext cx="12798" cy="1501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style>
            <a:lnRef idx="2">
              <a:srgbClr val="1F74AD">
                <a:shade val="50000"/>
              </a:srgbClr>
            </a:lnRef>
            <a:fillRef idx="1">
              <a:srgbClr val="1F74AD"/>
            </a:fillRef>
            <a:effectRef idx="0">
              <a:srgbClr val="1F74AD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cxnSp>
          <p:nvCxnSpPr>
            <p:cNvPr id="44" name="直接连接符 43"/>
            <p:cNvCxnSpPr/>
            <p:nvPr>
              <p:custDataLst>
                <p:tags r:id="rId4"/>
              </p:custDataLst>
            </p:nvPr>
          </p:nvCxnSpPr>
          <p:spPr>
            <a:xfrm>
              <a:off x="4647" y="6222"/>
              <a:ext cx="0" cy="1514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rgbClr val="1F74AD"/>
            </a:lnRef>
            <a:fillRef idx="0">
              <a:srgbClr val="1F74AD"/>
            </a:fillRef>
            <a:effectRef idx="0">
              <a:srgbClr val="1F74AD"/>
            </a:effectRef>
            <a:fontRef idx="minor">
              <a:srgbClr val="000000"/>
            </a:fontRef>
          </p:style>
        </p:cxnSp>
        <p:sp>
          <p:nvSpPr>
            <p:cNvPr id="13" name="矩形 12"/>
            <p:cNvSpPr/>
            <p:nvPr>
              <p:custDataLst>
                <p:tags r:id="rId5"/>
              </p:custDataLst>
            </p:nvPr>
          </p:nvSpPr>
          <p:spPr>
            <a:xfrm>
              <a:off x="4647" y="4037"/>
              <a:ext cx="12798" cy="1501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>
              <a:noFill/>
            </a:ln>
          </p:spPr>
          <p:style>
            <a:lnRef idx="2">
              <a:srgbClr val="1F74AD">
                <a:shade val="50000"/>
              </a:srgbClr>
            </a:lnRef>
            <a:fillRef idx="1">
              <a:srgbClr val="1F74AD"/>
            </a:fillRef>
            <a:effectRef idx="0">
              <a:srgbClr val="1F74AD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endParaRPr>
            </a:p>
          </p:txBody>
        </p:sp>
        <p:cxnSp>
          <p:nvCxnSpPr>
            <p:cNvPr id="45" name="直接连接符 44"/>
            <p:cNvCxnSpPr/>
            <p:nvPr>
              <p:custDataLst>
                <p:tags r:id="rId6"/>
              </p:custDataLst>
            </p:nvPr>
          </p:nvCxnSpPr>
          <p:spPr>
            <a:xfrm>
              <a:off x="4647" y="4030"/>
              <a:ext cx="0" cy="1514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rgbClr val="1F74AD"/>
            </a:lnRef>
            <a:fillRef idx="0">
              <a:srgbClr val="1F74AD"/>
            </a:fillRef>
            <a:effectRef idx="0">
              <a:srgbClr val="1F74AD"/>
            </a:effectRef>
            <a:fontRef idx="minor">
              <a:srgbClr val="000000"/>
            </a:fontRef>
          </p:style>
        </p:cxnSp>
        <p:sp>
          <p:nvSpPr>
            <p:cNvPr id="7" name="Text Placeholder 17"/>
            <p:cNvSpPr txBox="1"/>
            <p:nvPr>
              <p:custDataLst>
                <p:tags r:id="rId7"/>
              </p:custDataLst>
            </p:nvPr>
          </p:nvSpPr>
          <p:spPr>
            <a:xfrm>
              <a:off x="1479" y="6440"/>
              <a:ext cx="3113" cy="1065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00000"/>
                </a:lnSpc>
                <a:defRPr sz="4000" b="1" spc="150">
                  <a:solidFill>
                    <a:srgbClr val="000000">
                      <a:lumMod val="65000"/>
                      <a:lumOff val="35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</a:pPr>
              <a:r>
                <a:rPr kumimoji="0" lang="zh-CN" altLang="en-US" sz="2000" b="1" i="0" u="none" strike="noStrike" kern="1200" cap="none" spc="300" normalizeH="0" noProof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LnTx/>
                  <a:uFillTx/>
                  <a:latin typeface="Arial" panose="020B0604020202020204" pitchFamily="34" charset="0"/>
                  <a:sym typeface="Arial" panose="020B0604020202020204" pitchFamily="34" charset="0"/>
                </a:rPr>
                <a:t>编  程</a:t>
              </a:r>
              <a:endParaRPr kumimoji="0" lang="zh-CN" altLang="en-US" sz="2000" b="1" i="0" u="none" strike="noStrike" kern="1200" cap="none" spc="300" normalizeH="0" noProof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9" name="TextBox 48"/>
            <p:cNvSpPr txBox="1"/>
            <p:nvPr>
              <p:custDataLst>
                <p:tags r:id="rId8"/>
              </p:custDataLst>
            </p:nvPr>
          </p:nvSpPr>
          <p:spPr>
            <a:xfrm>
              <a:off x="5071" y="6461"/>
              <a:ext cx="12319" cy="1037"/>
            </a:xfrm>
            <a:prstGeom prst="rect">
              <a:avLst/>
            </a:prstGeom>
            <a:noFill/>
          </p:spPr>
          <p:txBody>
            <a:bodyPr wrap="square" rtlCol="0" anchor="ctr" anchorCtr="0"/>
            <a:lstStyle>
              <a:defPPr>
                <a:defRPr lang="zh-CN"/>
              </a:defPPr>
              <a:lvl1pPr>
                <a:lnSpc>
                  <a:spcPct val="120000"/>
                </a:lnSpc>
                <a:defRPr spc="150">
                  <a:solidFill>
                    <a:srgbClr val="000000">
                      <a:lumMod val="75000"/>
                      <a:lumOff val="25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r>
                <a:rPr lang="zh-CN" sz="140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编写程序，让计算机帮人类做一些事情。想让计算机帮我们做事情，就必须让计算机理解我们的意思。掌握代码是编写程序的基础。编程就是用被称为</a:t>
              </a:r>
              <a:r>
                <a:rPr lang="en-US" altLang="zh-CN" sz="140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“</a:t>
              </a:r>
              <a:r>
                <a:rPr lang="zh-CN" altLang="en-US" sz="140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代码</a:t>
              </a:r>
              <a:r>
                <a:rPr lang="en-US" altLang="zh-CN" sz="140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”</a:t>
              </a:r>
              <a:r>
                <a:rPr lang="zh-CN" altLang="en-US" sz="140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的砖块，搭建数据世界的楼房</a:t>
              </a:r>
              <a:r>
                <a:rPr lang="en-US" altLang="zh-CN" sz="140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---</a:t>
              </a:r>
              <a:r>
                <a:rPr lang="zh-CN" altLang="en-US" sz="1400">
                  <a:solidFill>
                    <a:srgbClr val="000000">
                      <a:lumMod val="85000"/>
                      <a:lumOff val="15000"/>
                    </a:srgbClr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程序。</a:t>
              </a:r>
              <a:endParaRPr lang="zh-CN" altLang="en-US" sz="1400">
                <a:solidFill>
                  <a:srgbClr val="000000">
                    <a:lumMod val="85000"/>
                    <a:lumOff val="15000"/>
                  </a:srgbClr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2" name="Text Placeholder 17"/>
            <p:cNvSpPr txBox="1"/>
            <p:nvPr>
              <p:custDataLst>
                <p:tags r:id="rId9"/>
              </p:custDataLst>
            </p:nvPr>
          </p:nvSpPr>
          <p:spPr>
            <a:xfrm>
              <a:off x="1479" y="4248"/>
              <a:ext cx="3113" cy="1065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>
              <a:defPPr>
                <a:defRPr lang="zh-CN"/>
              </a:defPPr>
              <a:lvl1pPr algn="ctr">
                <a:lnSpc>
                  <a:spcPct val="100000"/>
                </a:lnSpc>
                <a:defRPr sz="4000" b="1" spc="150">
                  <a:solidFill>
                    <a:srgbClr val="000000">
                      <a:lumMod val="65000"/>
                      <a:lumOff val="35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marL="0" marR="0" lvl="0" algn="ctr" defTabSz="914400" rtl="0" eaLnBrk="1" fontAlgn="auto" latinLnBrk="0" hangingPunct="1">
                <a:lnSpc>
                  <a:spcPct val="120000"/>
                </a:lnSpc>
                <a:buClrTx/>
                <a:buSzTx/>
                <a:buFontTx/>
                <a:buNone/>
              </a:pPr>
              <a:r>
                <a:rPr lang="zh-CN" altLang="en-US" sz="2000">
                  <a:solidFill>
                    <a:schemeClr val="dk1"/>
                  </a:solidFill>
                  <a:sym typeface="+mn-ea"/>
                </a:rPr>
                <a:t>  代</a:t>
              </a:r>
              <a:r>
                <a:rPr lang="zh-CN" altLang="en-US" sz="2000" spc="300" noProof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LnTx/>
                  <a:uFillTx/>
                  <a:latin typeface="Arial" panose="020B0604020202020204" pitchFamily="34" charset="0"/>
                  <a:sym typeface="+mn-ea"/>
                </a:rPr>
                <a:t>  码</a:t>
              </a:r>
              <a:endParaRPr kumimoji="0" lang="zh-CN" altLang="en-US" sz="2000" b="1" i="0" u="none" strike="noStrike" kern="1200" cap="none" spc="300" normalizeH="0" noProof="0">
                <a:ln>
                  <a:noFill/>
                </a:ln>
                <a:solidFill>
                  <a:srgbClr val="1F74AD"/>
                </a:solidFill>
                <a:effectLst/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4" name="TextBox 48"/>
            <p:cNvSpPr txBox="1"/>
            <p:nvPr>
              <p:custDataLst>
                <p:tags r:id="rId10"/>
              </p:custDataLst>
            </p:nvPr>
          </p:nvSpPr>
          <p:spPr>
            <a:xfrm>
              <a:off x="5071" y="4269"/>
              <a:ext cx="12319" cy="1037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defRPr sz="1400" spc="150">
                  <a:solidFill>
                    <a:sysClr val="window" lastClr="FFFFFF">
                      <a:lumMod val="65000"/>
                    </a:sysClr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buClrTx/>
                <a:buSzTx/>
                <a:buFontTx/>
                <a:buNone/>
              </a:pPr>
              <a:r>
                <a:rPr kumimoji="0" lang="zh-CN" altLang="en-US" b="0" i="0" u="none" strike="noStrike" kern="1200" cap="none" spc="150" normalizeH="0" noProof="0">
                  <a:ln>
                    <a:noFill/>
                  </a:ln>
                  <a:solidFill>
                    <a:srgbClr val="000000">
                      <a:lumMod val="85000"/>
                      <a:lumOff val="15000"/>
                    </a:srgbClr>
                  </a:solidFill>
                  <a:effectLst/>
                  <a:uLnTx/>
                  <a:uFillTx/>
                  <a:latin typeface="Arial" panose="020B0604020202020204" pitchFamily="34" charset="0"/>
                  <a:sym typeface="Arial" panose="020B0604020202020204" pitchFamily="34" charset="0"/>
                </a:rPr>
                <a:t>代码就是计算机能够理解的语句。</a:t>
              </a:r>
              <a:endParaRPr kumimoji="0" lang="zh-CN" altLang="en-US" b="0" i="0" u="none" strike="noStrike" kern="1200" cap="none" spc="150" normalizeH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</p:grpSp>
      <p:pic>
        <p:nvPicPr>
          <p:cNvPr id="2" name="图片 1" descr="未标题-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82175" y="615950"/>
            <a:ext cx="1295400" cy="208153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132205" y="2132965"/>
            <a:ext cx="8449945" cy="755650"/>
          </a:xfrm>
          <a:prstGeom prst="rect">
            <a:avLst/>
          </a:prstGeom>
          <a:noFill/>
          <a:ln>
            <a:solidFill>
              <a:srgbClr val="C00000"/>
            </a:solidFill>
            <a:prstDash val="sysDot"/>
          </a:ln>
        </p:spPr>
        <p:txBody>
          <a:bodyPr wrap="square" rtlCol="0">
            <a:spAutoFit/>
          </a:bodyPr>
          <a:p>
            <a:pPr>
              <a:lnSpc>
                <a:spcPct val="180000"/>
              </a:lnSpc>
            </a:pPr>
            <a:r>
              <a:rPr lang="zh-CN" sz="2400" b="1"/>
              <a:t>代码与编程有什么关系？在哪里编程呢？</a:t>
            </a:r>
            <a:endParaRPr lang="zh-CN" sz="2400" b="1">
              <a:solidFill>
                <a:schemeClr val="tx1"/>
              </a:solidFill>
            </a:endParaRPr>
          </a:p>
        </p:txBody>
      </p:sp>
    </p:spTree>
    <p:custDataLst>
      <p:tags r:id="rId1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711200" y="1297305"/>
            <a:ext cx="3416935" cy="678815"/>
            <a:chOff x="1119" y="2226"/>
            <a:chExt cx="5381" cy="1069"/>
          </a:xfrm>
        </p:grpSpPr>
        <p:sp>
          <p:nvSpPr>
            <p:cNvPr id="11" name="平行四边形 10"/>
            <p:cNvSpPr/>
            <p:nvPr/>
          </p:nvSpPr>
          <p:spPr>
            <a:xfrm>
              <a:off x="1119" y="2226"/>
              <a:ext cx="5381" cy="1069"/>
            </a:xfrm>
            <a:prstGeom prst="parallelogram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1727" y="2226"/>
              <a:ext cx="4190" cy="725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perspectiveLeft"/>
              <a:lightRig rig="threePt" dir="t"/>
            </a:scene3d>
          </p:spPr>
          <p:txBody>
            <a:bodyPr wrap="none" rtlCol="0" anchor="t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en-US" altLang="zh-CN" sz="24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Dev-c++</a:t>
              </a:r>
              <a:r>
                <a:rPr lang="zh-CN" altLang="en-US" sz="2400" b="1">
                  <a:solidFill>
                    <a:schemeClr val="bg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  <a:latin typeface="方正清刻本悦宋简体" panose="02000000000000000000" charset="-122"/>
                  <a:ea typeface="方正清刻本悦宋简体" panose="02000000000000000000" charset="-122"/>
                </a:rPr>
                <a:t>软件的安装</a:t>
              </a:r>
              <a:endParaRPr lang="zh-CN" altLang="en-US" sz="2400" b="1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清刻本悦宋简体" panose="02000000000000000000" charset="-122"/>
                <a:ea typeface="方正清刻本悦宋简体" panose="02000000000000000000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59385" y="3334385"/>
            <a:ext cx="4535805" cy="3379470"/>
            <a:chOff x="6022" y="2755"/>
            <a:chExt cx="7143" cy="5322"/>
          </a:xfrm>
        </p:grpSpPr>
        <p:pic>
          <p:nvPicPr>
            <p:cNvPr id="9" name="图片 8" descr="H:\稻壳儿相关资料\稻壳儿非模板资源\文本框气泡\气泡-15.svg气泡-15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/>
            <a:stretch>
              <a:fillRect/>
            </a:stretch>
          </p:blipFill>
          <p:spPr>
            <a:xfrm>
              <a:off x="6022" y="2755"/>
              <a:ext cx="7143" cy="5322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7753" y="5489"/>
              <a:ext cx="4380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lnSpc>
                  <a:spcPts val="42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1" spc="160">
                  <a:solidFill>
                    <a:schemeClr val="bg1"/>
                  </a:solidFill>
                  <a:uFillTx/>
                  <a:latin typeface="+mj-ea"/>
                  <a:ea typeface="+mj-ea"/>
                  <a:cs typeface="宋体" panose="02010600030101010101" pitchFamily="2" charset="-122"/>
                </a:rPr>
                <a:t>Operation demonstration</a:t>
              </a:r>
              <a:endParaRPr lang="en-US" sz="1400" b="1" spc="160">
                <a:solidFill>
                  <a:schemeClr val="bg1"/>
                </a:solidFill>
                <a:uFillTx/>
                <a:latin typeface="+mj-ea"/>
                <a:ea typeface="+mj-ea"/>
                <a:cs typeface="宋体" panose="02010600030101010101" pitchFamily="2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992" y="4623"/>
              <a:ext cx="3902" cy="9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lnSpc>
                  <a:spcPts val="4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800" b="1" spc="160">
                  <a:solidFill>
                    <a:schemeClr val="bg1"/>
                  </a:solidFill>
                  <a:uFillTx/>
                  <a:latin typeface="+mj-ea"/>
                  <a:ea typeface="+mj-ea"/>
                  <a:cs typeface="宋体" panose="02010600030101010101" pitchFamily="2" charset="-122"/>
                </a:rPr>
                <a:t>操作示范</a:t>
              </a:r>
              <a:endParaRPr lang="zh-CN" altLang="en-US" sz="3800" b="1" spc="160">
                <a:solidFill>
                  <a:schemeClr val="bg1"/>
                </a:solidFill>
                <a:uFillTx/>
                <a:latin typeface="+mj-ea"/>
                <a:ea typeface="+mj-ea"/>
                <a:cs typeface="宋体" panose="02010600030101010101" pitchFamily="2" charset="-122"/>
              </a:endParaRPr>
            </a:p>
          </p:txBody>
        </p:sp>
      </p:grpSp>
      <p:pic>
        <p:nvPicPr>
          <p:cNvPr id="3" name="图片 2" descr="未命名表单 (1)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7339330" y="514985"/>
            <a:ext cx="2369820" cy="619887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REFSHAPE" val="240703988"/>
</p:tagLst>
</file>

<file path=ppt/tags/tag10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10867_1*f*1"/>
  <p:tag name="KSO_WM_TEMPLATE_CATEGORY" val="diagram"/>
  <p:tag name="KSO_WM_TEMPLATE_INDEX" val="20210867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96"/>
  <p:tag name="KSO_WM_UNIT_SHOW_EDIT_AREA_INDICATION" val="1"/>
  <p:tag name="KSO_WM_CHIP_GROUPID" val="5e6b05596848fb12bee65ac8"/>
  <p:tag name="KSO_WM_CHIP_XID" val="5e6b05596848fb12bee65aca"/>
  <p:tag name="KSO_WM_UNIT_DEC_AREA_ID" val="91ef9eaf673c430ebe5b141eb47796d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t&quot;,&quot;fill_mode&quot;:&quot;full&quot;,&quot;sacle_strategy&quot;:&quot;smart&quot;}"/>
  <p:tag name="KSO_WM_ASSEMBLE_CHIP_INDEX" val="f61cc747afc84900b2f8c27c28ba7da9"/>
  <p:tag name="KSO_WM_UNIT_TEXT_FILL_FORE_SCHEMECOLOR_INDEX_BRIGHTNESS" val="0.25"/>
  <p:tag name="KSO_WM_UNIT_TEXT_FILL_FORE_SCHEMECOLOR_INDEX" val="13"/>
  <p:tag name="KSO_WM_UNIT_TEXT_FILL_TYPE" val="1"/>
  <p:tag name="KSO_WM_TEMPLATE_ASSEMBLE_XID" val="5f9a2189e01a7e847d6fd151"/>
  <p:tag name="KSO_WM_TEMPLATE_ASSEMBLE_GROUPID" val="5f9a2189e01a7e847d6fd151"/>
</p:tagLst>
</file>

<file path=ppt/tags/tag11.xml><?xml version="1.0" encoding="utf-8"?>
<p:tagLst xmlns:p="http://schemas.openxmlformats.org/presentationml/2006/main">
  <p:tag name="KSO_WM_UNIT_VALUE" val="1058*1438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0867_1*d*1"/>
  <p:tag name="KSO_WM_TEMPLATE_CATEGORY" val="diagram"/>
  <p:tag name="KSO_WM_TEMPLATE_INDEX" val="20210867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0ff8daf9e18343a0a8b89e04523a03c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b&quot;,&quot;fill_mode&quot;:&quot;full&quot;,&quot;sacle_strategy&quot;:&quot;smart&quot;}"/>
  <p:tag name="KSO_WM_ASSEMBLE_CHIP_INDEX" val="501e2e6f5e954610a78362a17060ad9f"/>
  <p:tag name="KSO_WM_UNIT_PLACING_PICTURE" val="501e2e6f5e954610a78362a17060ad9f"/>
  <p:tag name="KSO_WM_UNIT_SUPPORT_UNIT_TYPE" val="[&quot;d&quot;,&quot;θ&quot;]"/>
  <p:tag name="KSO_WM_TEMPLATE_ASSEMBLE_XID" val="5f9a2189e01a7e847d6fd151"/>
  <p:tag name="KSO_WM_TEMPLATE_ASSEMBLE_GROUPID" val="5f9a2189e01a7e847d6fd151"/>
  <p:tag name="KSO_WM_UNIT_PICTURE_CLIP_FLAG" val="0"/>
</p:tagLst>
</file>

<file path=ppt/tags/tag12.xml><?xml version="1.0" encoding="utf-8"?>
<p:tagLst xmlns:p="http://schemas.openxmlformats.org/presentationml/2006/main">
  <p:tag name="KSO_WM_SLIDE_ID" val="diagram20210867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5*384"/>
  <p:tag name="KSO_WM_SLIDE_POSITION" val="47*84"/>
  <p:tag name="KSO_WM_TAG_VERSION" val="1.0"/>
  <p:tag name="KSO_WM_BEAUTIFY_FLAG" val="#wm#"/>
  <p:tag name="KSO_WM_TEMPLATE_CATEGORY" val="diagram"/>
  <p:tag name="KSO_WM_TEMPLATE_INDEX" val="20210867"/>
  <p:tag name="KSO_WM_SLIDE_LAYOUT" val="d_f"/>
  <p:tag name="KSO_WM_SLIDE_LAYOUT_CNT" val="1_1"/>
  <p:tag name="KSO_WM_SLIDE_CAN_ADD_NAVIGATION" val="1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e757c8069be4861f5f86139"/>
  <p:tag name="KSO_WM_CHIP_FILLPROP" val="[[{&quot;text_align&quot;:&quot;ct&quot;,&quot;text_direction&quot;:&quot;horizontal&quot;,&quot;support_big_font&quot;:false,&quot;fill_id&quot;:&quot;0bfb9f93ca744fc580bdf0e1fdda9026&quot;,&quot;fill_align&quot;:&quot;ct&quot;,&quot;chip_types&quot;:[&quot;text&quot;]},{&quot;text_align&quot;:&quot;cb&quot;,&quot;text_direction&quot;:&quot;horizontal&quot;,&quot;support_features&quot;:[&quot;collage&quot;,&quot;carousel&quot;],&quot;support_big_font&quot;:false,&quot;fill_id&quot;:&quot;53613b0b17944d3d9e4bab66d5021fb4&quot;,&quot;fill_align&quot;:&quot;cb&quot;,&quot;chip_types&quot;:[&quot;picture&quot;,&quot;video&quot;]}]]"/>
  <p:tag name="KSO_WM_CHIP_DECFILLPROP" val="[]"/>
  <p:tag name="KSO_WM_CHIP_GROUPID" val="5e757c8069be4861f5f86138"/>
  <p:tag name="KSO_WM_SLIDE_BK_DARK_LIGHT" val="2"/>
  <p:tag name="KSO_WM_SLIDE_BACKGROUND_TYPE" val="general"/>
  <p:tag name="KSO_WM_SLIDE_SUPPORT_FEATURE_TYPE" val="3"/>
  <p:tag name="KSO_WM_TEMPLATE_ASSEMBLE_XID" val="5f9a2189e01a7e847d6fd151"/>
  <p:tag name="KSO_WM_TEMPLATE_ASSEMBLE_GROUPID" val="5f9a2189e01a7e847d6fd15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0-10-29T09:57:29&quot;,&quot;maxSize&quot;:{&quot;size1&quot;:71.099999999999994},&quot;minSize&quot;:{&quot;size1&quot;:62.200000000000003},&quot;normalSize&quot;:{&quot;size1&quot;:66.303888888888892},&quot;subLayout&quot;:[{&quot;id&quot;:&quot;2020-10-29T09:57:29&quot;,&quot;margin&quot;:{&quot;bottom&quot;:0,&quot;left&quot;:7.1970000267028809,&quot;right&quot;:7.1970000267028809,&quot;top&quot;:2.1170001029968262},&quot;type&quot;:0},{&quot;id&quot;:&quot;2020-10-29T09:57:29&quot;,&quot;margin&quot;:{&quot;bottom&quot;:1.6929999589920044,&quot;left&quot;:1.6929999589920044,&quot;right&quot;:1.6929999589920044,&quot;top&quot;:1.2699999809265137},&quot;type&quot;:0}],&quot;type&quot;:0}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1"/>
  <p:tag name="KSO_WM_UNIT_ID" val="diagram20205924_1*n_h_h_i*1_2_1_1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4.xml><?xml version="1.0" encoding="utf-8"?>
<p:tagLst xmlns:p="http://schemas.openxmlformats.org/presentationml/2006/main">
  <p:tag name="KSO_WM_UNIT_SUBTYPE" val="a"/>
  <p:tag name="KSO_WM_UNIT_PRESET_TEXT" val="点击此处添加正文，请您尽可能简单的去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2_1_1"/>
  <p:tag name="KSO_WM_UNIT_ID" val="diagram20205924_1*n_h_h_f*1_2_1_1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TEXT_FILL_FORE_SCHEMECOLOR_INDEX_BRIGHTNESS" val="0.25"/>
  <p:tag name="KSO_WM_UNIT_TEXT_FILL_FORE_SCHEMECOLOR_INDEX" val="13"/>
  <p:tag name="KSO_WM_UNIT_TEXT_FILL_TYPE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3"/>
  <p:tag name="KSO_WM_UNIT_ID" val="diagram20205924_1*n_h_h_i*1_2_1_3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SUBTYPE" val="d"/>
  <p:tag name="KSO_WM_UNIT_TYPE" val="n_h_h_i"/>
  <p:tag name="KSO_WM_UNIT_INDEX" val="1_2_1_2"/>
  <p:tag name="KSO_WM_UNIT_ID" val="diagram20205924_1*n_h_h_i*1_2_1_2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TEXT_FILL_FORE_SCHEMECOLOR_INDEX_BRIGHTNESS" val="0"/>
  <p:tag name="KSO_WM_UNIT_TEXT_FILL_FORE_SCHEMECOLOR_INDEX" val="14"/>
  <p:tag name="KSO_WM_UNIT_TEXT_FILL_TYPE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1"/>
  <p:tag name="KSO_WM_UNIT_ID" val="diagram20205924_1*n_h_h_i*1_2_2_1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8.xml><?xml version="1.0" encoding="utf-8"?>
<p:tagLst xmlns:p="http://schemas.openxmlformats.org/presentationml/2006/main">
  <p:tag name="KSO_WM_UNIT_SUBTYPE" val="a"/>
  <p:tag name="KSO_WM_UNIT_PRESET_TEXT" val="点击此处添加正文，请您尽可能简单的去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2_2_1"/>
  <p:tag name="KSO_WM_UNIT_ID" val="diagram20205924_1*n_h_h_f*1_2_2_1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TEXT_FILL_FORE_SCHEMECOLOR_INDEX_BRIGHTNESS" val="0.25"/>
  <p:tag name="KSO_WM_UNIT_TEXT_FILL_FORE_SCHEMECOLOR_INDEX" val="13"/>
  <p:tag name="KSO_WM_UNIT_TEXT_FILL_TYPE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3"/>
  <p:tag name="KSO_WM_UNIT_ID" val="diagram20205924_1*n_h_h_i*1_2_2_3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.xml><?xml version="1.0" encoding="utf-8"?>
<p:tagLst xmlns:p="http://schemas.openxmlformats.org/presentationml/2006/main">
  <p:tag name="REFSHAPE" val="240701404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SUBTYPE" val="d"/>
  <p:tag name="KSO_WM_UNIT_TYPE" val="n_h_h_i"/>
  <p:tag name="KSO_WM_UNIT_INDEX" val="1_2_2_2"/>
  <p:tag name="KSO_WM_UNIT_ID" val="diagram20205924_1*n_h_h_i*1_2_2_2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TEXT_FILL_FORE_SCHEMECOLOR_INDEX_BRIGHTNESS" val="0"/>
  <p:tag name="KSO_WM_UNIT_TEXT_FILL_FORE_SCHEMECOLOR_INDEX" val="14"/>
  <p:tag name="KSO_WM_UNIT_TEXT_FILL_TYPE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4"/>
  <p:tag name="KSO_WM_UNIT_ID" val="diagram20205924_1*n_h_h_i*1_2_1_4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LINE_FORE_SCHEMECOLOR_INDEX_BRIGHTNESS" val="-0.35"/>
  <p:tag name="KSO_WM_UNIT_LINE_FORE_SCHEMECOLOR_INDEX" val="14"/>
  <p:tag name="KSO_WM_UNIT_LINE_FILL_TYPE" val="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4"/>
  <p:tag name="KSO_WM_UNIT_ID" val="diagram20205924_1*n_h_h_i*1_2_2_4"/>
  <p:tag name="KSO_WM_TEMPLATE_CATEGORY" val="diagram"/>
  <p:tag name="KSO_WM_TEMPLATE_INDEX" val="20205924"/>
  <p:tag name="KSO_WM_UNIT_LAYERLEVEL" val="1_1_1_1"/>
  <p:tag name="KSO_WM_TAG_VERSION" val="1.0"/>
  <p:tag name="KSO_WM_BEAUTIFY_FLAG" val="#wm#"/>
  <p:tag name="KSO_WM_UNIT_USESOURCEFORMAT_APPLY" val="1"/>
  <p:tag name="KSO_WM_UNIT_LINE_FORE_SCHEMECOLOR_INDEX_BRIGHTNESS" val="-0.35"/>
  <p:tag name="KSO_WM_UNIT_LINE_FORE_SCHEMECOLOR_INDEX" val="14"/>
  <p:tag name="KSO_WM_UNIT_LINE_FILL_TYPE" val="2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1"/>
  <p:tag name="KSO_WM_UNIT_ID" val="diagram20205924_1*n_h_i*1_1_1"/>
  <p:tag name="KSO_WM_TEMPLATE_CATEGORY" val="diagram"/>
  <p:tag name="KSO_WM_TEMPLATE_INDEX" val="20205924"/>
  <p:tag name="KSO_WM_UNIT_LAYERLEVEL" val="1_1_1"/>
  <p:tag name="KSO_WM_TAG_VERSION" val="1.0"/>
  <p:tag name="KSO_WM_BEAUTIFY_FLAG" val="#wm#"/>
  <p:tag name="KSO_WM_UNIT_USESOURCEFORMAT_APPLY" val="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.xml><?xml version="1.0" encoding="utf-8"?>
<p:tagLst xmlns:p="http://schemas.openxmlformats.org/presentationml/2006/main">
  <p:tag name="KSO_WM_UNIT_ISCONTENTSTITLE" val="0"/>
  <p:tag name="KSO_WM_UNIT_ISNUMDGMTITLE" val="0"/>
  <p:tag name="KSO_WM_UNIT_PRESET_TEXT" val="点击输&#13;入内容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a"/>
  <p:tag name="KSO_WM_UNIT_INDEX" val="1_1_1"/>
  <p:tag name="KSO_WM_UNIT_ID" val="diagram20205924_1*n_h_a*1_1_1"/>
  <p:tag name="KSO_WM_TEMPLATE_CATEGORY" val="diagram"/>
  <p:tag name="KSO_WM_TEMPLATE_INDEX" val="20205924"/>
  <p:tag name="KSO_WM_UNIT_LAYERLEVEL" val="1_1_1"/>
  <p:tag name="KSO_WM_TAG_VERSION" val="1.0"/>
  <p:tag name="KSO_WM_BEAUTIFY_FLAG" val="#wm#"/>
  <p:tag name="KSO_WM_UNIT_USESOURCEFORMAT_APPLY" val="1"/>
  <p:tag name="KSO_WM_UNIT_TEXT_FILL_FORE_SCHEMECOLOR_INDEX_BRIGHTNESS" val="0"/>
  <p:tag name="KSO_WM_UNIT_TEXT_FILL_FORE_SCHEMECOLOR_INDEX" val="14"/>
  <p:tag name="KSO_WM_UNIT_TEXT_FILL_TYPE" val="1"/>
</p:tagLst>
</file>

<file path=ppt/tags/tag25.xml><?xml version="1.0" encoding="utf-8"?>
<p:tagLst xmlns:p="http://schemas.openxmlformats.org/presentationml/2006/main">
  <p:tag name="KSO_WM_CHIP_INFOS" val="{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e7fb4d2eef944746a9064f37faf1d91a&quot;,&quot;fill_align&quot;:&quot;rm&quot;,&quot;text_align&quot;:&quot;lm&quot;,&quot;text_direction&quot;:&quot;horizontal&quot;,&quot;chip_types&quot;:[&quot;pictext&quot;,&quot;text&quot;,&quot;picture&quot;]},{&quot;fill_id&quot;:&quot;001233d6ce96421fa17ed1dac7b5956e&quot;,&quot;fill_align&quot;:&quot;lm&quot;,&quot;text_align&quot;:&quot;lm&quot;,&quot;text_direction&quot;:&quot;horizontal&quot;,&quot;chip_types&quot;:[&quot;diagram&quot;,&quot;pictext&quot;,&quot;picture&quot;,&quot;chart&quot;,&quot;table&quot;,&quot;video&quot;],&quot;support_features&quot;:[&quot;collage&quot;,&quot;carousel&quot;,&quot;creativecrop&quot;]}],[{&quot;fill_id&quot;:&quot;e7fb4d2eef944746a9064f37faf1d91a&quot;,&quot;fill_align&quot;:&quot;rm&quot;,&quot;text_align&quot;:&quot;lm&quot;,&quot;text_direction&quot;:&quot;horizontal&quot;,&quot;chip_types&quot;:[&quot;picture&quot;],&quot;support_features&quot;:[&quot;collage&quot;,&quot;carousel&quot;]},{&quot;fill_id&quot;:&quot;001233d6ce96421fa17ed1dac7b5956e&quot;,&quot;fill_align&quot;:&quot;lm&quot;,&quot;text_align&quot;:&quot;lm&quot;,&quot;text_direction&quot;:&quot;horizontal&quot;,&quot;chip_types&quot;:[&quot;text&quot;]}]]"/>
  <p:tag name="KSO_WM_SLIDE_ID" val="diagram20211894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348"/>
  <p:tag name="KSO_WM_SLIDE_POSITION" val="48*96"/>
  <p:tag name="KSO_WM_TAG_VERSION" val="1.0"/>
  <p:tag name="KSO_WM_BEAUTIFY_FLAG" val="#wm#"/>
  <p:tag name="KSO_WM_TEMPLATE_CATEGORY" val="diagram"/>
  <p:tag name="KSO_WM_TEMPLATE_INDEX" val="20211894"/>
  <p:tag name="KSO_WM_SLIDE_LAYOUT" val="d"/>
  <p:tag name="KSO_WM_SLIDE_LAYOUT_CNT" val="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11-16T19:58:21&quot;,&quot;maxSize&quot;:{&quot;size1&quot;:39.999635137598183},&quot;minSize&quot;:{&quot;size1&quot;:32.499635137598183},&quot;normalSize&quot;:{&quot;size1&quot;:39.374635137598183},&quot;subLayout&quot;:[{&quot;id&quot;:&quot;2020-11-16T19:58:21&quot;,&quot;margin&quot;:{&quot;bottom&quot;:2.5399999618530273,&quot;left&quot;:1.6929999589920044,&quot;right&quot;:0.42300000786781311,&quot;top&quot;:2.5399999618530273},&quot;type&quot;:0},{&quot;id&quot;:&quot;2020-11-16T19:58:21&quot;,&quot;margin&quot;:{&quot;bottom&quot;:2.5399999618530273,&quot;left&quot;:0.42300000786781311,&quot;right&quot;:1.6929999589920044,&quot;top&quot;:2.5399999618530273},&quot;type&quot;:0}],&quot;type&quot;:0}"/>
  <p:tag name="KSO_WM_SLIDE_BACKGROUND" val="[&quot;general&quot;]"/>
  <p:tag name="KSO_WM_SLIDE_RATIO" val="1.777778"/>
  <p:tag name="KSO_WM_CHIP_XID" val="5ef0a1cf0e56d0f322bebb32"/>
  <p:tag name="KSO_WM_SLIDE_CAN_ADD_NAVIGATION" val="1"/>
  <p:tag name="KSO_WM_CHIP_GROUPID" val="5ef0a1cf0e56d0f322bebb31"/>
  <p:tag name="KSO_WM_SLIDE_BK_DARK_LIGHT" val="2"/>
  <p:tag name="KSO_WM_SLIDE_BACKGROUND_TYPE" val="general"/>
  <p:tag name="KSO_WM_SLIDE_SUPPORT_FEATURE_TYPE" val="0"/>
  <p:tag name="KSO_WM_TEMPLATE_ASSEMBLE_XID" val="5f996be2e01a7e847d6edd19"/>
  <p:tag name="KSO_WM_TEMPLATE_ASSEMBLE_GROUPID" val="5f996be2e01a7e847d6edd19"/>
</p:tagLst>
</file>

<file path=ppt/tags/tag26.xml><?xml version="1.0" encoding="utf-8"?>
<p:tagLst xmlns:p="http://schemas.openxmlformats.org/presentationml/2006/main">
  <p:tag name="KSO_WM_CHIP_INFOS" val="{&quot;layout_type&quot;:&quot;leftright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e7fb4d2eef944746a9064f37faf1d91a&quot;,&quot;fill_align&quot;:&quot;rm&quot;,&quot;text_align&quot;:&quot;lm&quot;,&quot;text_direction&quot;:&quot;horizontal&quot;,&quot;chip_types&quot;:[&quot;pictext&quot;,&quot;text&quot;,&quot;picture&quot;]},{&quot;fill_id&quot;:&quot;001233d6ce96421fa17ed1dac7b5956e&quot;,&quot;fill_align&quot;:&quot;lm&quot;,&quot;text_align&quot;:&quot;lm&quot;,&quot;text_direction&quot;:&quot;horizontal&quot;,&quot;chip_types&quot;:[&quot;diagram&quot;,&quot;pictext&quot;,&quot;picture&quot;,&quot;chart&quot;,&quot;table&quot;,&quot;video&quot;],&quot;support_features&quot;:[&quot;collage&quot;,&quot;carousel&quot;,&quot;creativecrop&quot;]}],[{&quot;fill_id&quot;:&quot;e7fb4d2eef944746a9064f37faf1d91a&quot;,&quot;fill_align&quot;:&quot;rm&quot;,&quot;text_align&quot;:&quot;lm&quot;,&quot;text_direction&quot;:&quot;horizontal&quot;,&quot;chip_types&quot;:[&quot;picture&quot;],&quot;support_features&quot;:[&quot;collage&quot;,&quot;carousel&quot;]},{&quot;fill_id&quot;:&quot;001233d6ce96421fa17ed1dac7b5956e&quot;,&quot;fill_align&quot;:&quot;lm&quot;,&quot;text_align&quot;:&quot;lm&quot;,&quot;text_direction&quot;:&quot;horizontal&quot;,&quot;chip_types&quot;:[&quot;text&quot;]}]]"/>
  <p:tag name="KSO_WM_SLIDE_ID" val="diagram20211894_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"/>
  <p:tag name="KSO_WM_SLIDE_SIZE" val="864*348"/>
  <p:tag name="KSO_WM_SLIDE_POSITION" val="48*96"/>
  <p:tag name="KSO_WM_TAG_VERSION" val="1.0"/>
  <p:tag name="KSO_WM_BEAUTIFY_FLAG" val="#wm#"/>
  <p:tag name="KSO_WM_TEMPLATE_CATEGORY" val="diagram"/>
  <p:tag name="KSO_WM_TEMPLATE_INDEX" val="20211894"/>
  <p:tag name="KSO_WM_SLIDE_LAYOUT" val="d"/>
  <p:tag name="KSO_WM_SLIDE_LAYOUT_CNT" val="2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0-11-16T19:58:21&quot;,&quot;maxSize&quot;:{&quot;size1&quot;:39.999635137598183},&quot;minSize&quot;:{&quot;size1&quot;:32.499635137598183},&quot;normalSize&quot;:{&quot;size1&quot;:39.374635137598183},&quot;subLayout&quot;:[{&quot;id&quot;:&quot;2020-11-16T19:58:21&quot;,&quot;margin&quot;:{&quot;bottom&quot;:2.5399999618530273,&quot;left&quot;:1.6929999589920044,&quot;right&quot;:0.42300000786781311,&quot;top&quot;:2.5399999618530273},&quot;type&quot;:0},{&quot;id&quot;:&quot;2020-11-16T19:58:21&quot;,&quot;margin&quot;:{&quot;bottom&quot;:2.5399999618530273,&quot;left&quot;:0.42300000786781311,&quot;right&quot;:1.6929999589920044,&quot;top&quot;:2.5399999618530273},&quot;type&quot;:0}],&quot;type&quot;:0}"/>
  <p:tag name="KSO_WM_SLIDE_BACKGROUND" val="[&quot;general&quot;]"/>
  <p:tag name="KSO_WM_SLIDE_RATIO" val="1.777778"/>
  <p:tag name="KSO_WM_CHIP_XID" val="5ef0a1cf0e56d0f322bebb32"/>
  <p:tag name="KSO_WM_SLIDE_CAN_ADD_NAVIGATION" val="1"/>
  <p:tag name="KSO_WM_CHIP_GROUPID" val="5ef0a1cf0e56d0f322bebb31"/>
  <p:tag name="KSO_WM_SLIDE_BK_DARK_LIGHT" val="2"/>
  <p:tag name="KSO_WM_SLIDE_BACKGROUND_TYPE" val="general"/>
  <p:tag name="KSO_WM_SLIDE_SUPPORT_FEATURE_TYPE" val="0"/>
  <p:tag name="KSO_WM_TEMPLATE_ASSEMBLE_XID" val="5f996be2e01a7e847d6edd19"/>
  <p:tag name="KSO_WM_TEMPLATE_ASSEMBLE_GROUPID" val="5f996be2e01a7e847d6edd19"/>
</p:tagLst>
</file>

<file path=ppt/tags/tag27.xml><?xml version="1.0" encoding="utf-8"?>
<p:tagLst xmlns:p="http://schemas.openxmlformats.org/presentationml/2006/main">
  <p:tag name="PA" val="v3.2.0"/>
</p:tagLst>
</file>

<file path=ppt/tags/tag28.xml><?xml version="1.0" encoding="utf-8"?>
<p:tagLst xmlns:p="http://schemas.openxmlformats.org/presentationml/2006/main">
  <p:tag name="PA" val="v3.2.0"/>
</p:tagLst>
</file>

<file path=ppt/tags/tag29.xml><?xml version="1.0" encoding="utf-8"?>
<p:tagLst xmlns:p="http://schemas.openxmlformats.org/presentationml/2006/main">
  <p:tag name="PA" val="v3.2.0"/>
</p:tagLst>
</file>

<file path=ppt/tags/tag3.xml><?xml version="1.0" encoding="utf-8"?>
<p:tagLst xmlns:p="http://schemas.openxmlformats.org/presentationml/2006/main">
  <p:tag name="REFSHAPE" val="240701812"/>
</p:tagLst>
</file>

<file path=ppt/tags/tag30.xml><?xml version="1.0" encoding="utf-8"?>
<p:tagLst xmlns:p="http://schemas.openxmlformats.org/presentationml/2006/main">
  <p:tag name="PA" val="v3.2.0"/>
</p:tagLst>
</file>

<file path=ppt/tags/tag31.xml><?xml version="1.0" encoding="utf-8"?>
<p:tagLst xmlns:p="http://schemas.openxmlformats.org/presentationml/2006/main">
  <p:tag name="PA" val="v3.2.0"/>
</p:tagLst>
</file>

<file path=ppt/tags/tag32.xml><?xml version="1.0" encoding="utf-8"?>
<p:tagLst xmlns:p="http://schemas.openxmlformats.org/presentationml/2006/main">
  <p:tag name="PA" val="v3.2.0"/>
</p:tagLst>
</file>

<file path=ppt/tags/tag33.xml><?xml version="1.0" encoding="utf-8"?>
<p:tagLst xmlns:p="http://schemas.openxmlformats.org/presentationml/2006/main">
  <p:tag name="PA" val="v3.2.0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198935_1*l_h_i*1_2_2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198935_1*l_h_i*1_2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LINE_FORE_SCHEMECOLOR_INDEX" val="6"/>
  <p:tag name="KSO_WM_UNIT_LINE_FILL_TYPE" val="2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198935_1*l_h_i*1_1_2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2"/>
  <p:tag name="KSO_WM_UNIT_TEXT_FILL_TYPE" val="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198935_1*l_h_i*1_1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LINE_FORE_SCHEMECOLOR_INDEX" val="5"/>
  <p:tag name="KSO_WM_UNIT_LINE_FILL_TYPE" val="2"/>
</p:tagLst>
</file>

<file path=ppt/tags/tag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198935_1*l_h_a*1_2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6"/>
  <p:tag name="KSO_WM_UNIT_TEXT_FILL_TYPE" val="1"/>
</p:tagLst>
</file>

<file path=ppt/tags/tag3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98935_1*l_h_f*1_2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4.xml><?xml version="1.0" encoding="utf-8"?>
<p:tagLst xmlns:p="http://schemas.openxmlformats.org/presentationml/2006/main">
  <p:tag name="REFSHAPE" val="240702492"/>
</p:tagLst>
</file>

<file path=ppt/tags/tag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198935_1*l_h_a*1_1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PRESET_TEXT" val="添加标题"/>
  <p:tag name="KSO_WM_UNIT_TEXT_FILL_FORE_SCHEMECOLOR_INDEX" val="5"/>
  <p:tag name="KSO_WM_UNIT_TEXT_FILL_TYPE" val="1"/>
</p:tagLst>
</file>

<file path=ppt/tags/tag4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98935_1*l_h_f*1_1_1"/>
  <p:tag name="KSO_WM_TEMPLATE_CATEGORY" val="diagram"/>
  <p:tag name="KSO_WM_TEMPLATE_INDEX" val="20198935"/>
  <p:tag name="KSO_WM_UNIT_LAYERLEVEL" val="1_1_1"/>
  <p:tag name="KSO_WM_TAG_VERSION" val="1.0"/>
  <p:tag name="KSO_WM_BEAUTIFY_FLAG" val="#wm#"/>
  <p:tag name="KSO_WM_UNIT_PRESET_TEXT" val="单击此处添加文本具体内容，简明扼要的阐述您的观点。"/>
  <p:tag name="KSO_WM_UNIT_TEXT_FILL_FORE_SCHEMECOLOR_INDEX" val="13"/>
  <p:tag name="KSO_WM_UNIT_TEXT_FILL_TYPE" val="1"/>
</p:tagLst>
</file>

<file path=ppt/tags/tag42.xml><?xml version="1.0" encoding="utf-8"?>
<p:tagLst xmlns:p="http://schemas.openxmlformats.org/presentationml/2006/main">
  <p:tag name="KSO_WM_BEAUTIFY_FLAG" val="#wm#"/>
  <p:tag name="KSO_WM_TEMPLATE_CATEGORY" val="diagram"/>
  <p:tag name="KSO_WM_TEMPLATE_INDEX" val="20208642"/>
</p:tagLst>
</file>

<file path=ppt/tags/tag43.xml><?xml version="1.0" encoding="utf-8"?>
<p:tagLst xmlns:p="http://schemas.openxmlformats.org/presentationml/2006/main">
  <p:tag name="KSO_WM_UNIT_PLACING_PICTURE_USER_VIEWPORT" val="{&quot;height&quot;:15840,&quot;width&quot;:5534}"/>
</p:tagLst>
</file>

<file path=ppt/tags/tag44.xml><?xml version="1.0" encoding="utf-8"?>
<p:tagLst xmlns:p="http://schemas.openxmlformats.org/presentationml/2006/main">
  <p:tag name="KSO_WM_BEAUTIFY_FLAG" val="#wm#"/>
  <p:tag name="KSO_WM_TEMPLATE_CATEGORY" val="diagram"/>
  <p:tag name="KSO_WM_TEMPLATE_INDEX" val="20208642"/>
</p:tagLst>
</file>

<file path=ppt/tags/tag45.xml><?xml version="1.0" encoding="utf-8"?>
<p:tagLst xmlns:p="http://schemas.openxmlformats.org/presentationml/2006/main">
  <p:tag name="KSO_WM_BEAUTIFY_FLAG" val="#wm#"/>
  <p:tag name="KSO_WM_TEMPLATE_CATEGORY" val="diagram"/>
  <p:tag name="KSO_WM_TEMPLATE_INDEX" val="20208642"/>
</p:tagLst>
</file>

<file path=ppt/tags/tag46.xml><?xml version="1.0" encoding="utf-8"?>
<p:tagLst xmlns:p="http://schemas.openxmlformats.org/presentationml/2006/main">
  <p:tag name="KSO_WM_BEAUTIFY_FLAG" val="#wm#"/>
  <p:tag name="KSO_WM_TEMPLATE_CATEGORY" val="diagram"/>
  <p:tag name="KSO_WM_TEMPLATE_INDEX" val="20208642"/>
</p:tagLst>
</file>

<file path=ppt/tags/tag4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4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3"/>
  <p:tag name="KSO_WM_UNIT_ID" val="diagram20170849_1*l_h_i*1_2_3"/>
  <p:tag name="KSO_WM_TEMPLATE_CATEGORY" val="diagram"/>
  <p:tag name="KSO_WM_TEMPLATE_INDEX" val="2017084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5.xml><?xml version="1.0" encoding="utf-8"?>
<p:tagLst xmlns:p="http://schemas.openxmlformats.org/presentationml/2006/main">
  <p:tag name="REFSHAPE" val="240702628"/>
</p:tagLst>
</file>

<file path=ppt/tags/tag5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5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5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5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5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5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6.xml><?xml version="1.0" encoding="utf-8"?>
<p:tagLst xmlns:p="http://schemas.openxmlformats.org/presentationml/2006/main">
  <p:tag name="REFSHAPE" val="240705620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3"/>
  <p:tag name="KSO_WM_UNIT_ID" val="diagram20170849_1*l_h_i*1_2_3"/>
  <p:tag name="KSO_WM_TEMPLATE_CATEGORY" val="diagram"/>
  <p:tag name="KSO_WM_TEMPLATE_INDEX" val="2017084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6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6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3"/>
  <p:tag name="KSO_WM_UNIT_ID" val="diagram20170849_1*l_h_i*1_2_3"/>
  <p:tag name="KSO_WM_TEMPLATE_CATEGORY" val="diagram"/>
  <p:tag name="KSO_WM_TEMPLATE_INDEX" val="2017084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6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6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3"/>
  <p:tag name="KSO_WM_UNIT_ID" val="diagram20170849_1*l_h_i*1_2_3"/>
  <p:tag name="KSO_WM_TEMPLATE_CATEGORY" val="diagram"/>
  <p:tag name="KSO_WM_TEMPLATE_INDEX" val="2017084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6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6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3"/>
  <p:tag name="KSO_WM_UNIT_ID" val="diagram20170849_1*l_h_i*1_2_3"/>
  <p:tag name="KSO_WM_TEMPLATE_CATEGORY" val="diagram"/>
  <p:tag name="KSO_WM_TEMPLATE_INDEX" val="2017084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7.xml><?xml version="1.0" encoding="utf-8"?>
<p:tagLst xmlns:p="http://schemas.openxmlformats.org/presentationml/2006/main">
  <p:tag name="KSO_WM_UNIT_PLACING_PICTURE_USER_VIEWPORT" val="{&quot;height&quot;:6647.1433070866142,&quot;width&quot;:10284.092913385826}"/>
</p:tagLst>
</file>

<file path=ppt/tags/tag7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7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3"/>
  <p:tag name="KSO_WM_UNIT_ID" val="diagram20170849_1*l_h_i*1_2_3"/>
  <p:tag name="KSO_WM_TEMPLATE_CATEGORY" val="diagram"/>
  <p:tag name="KSO_WM_TEMPLATE_INDEX" val="2017084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75.xml><?xml version="1.0" encoding="utf-8"?>
<p:tagLst xmlns:p="http://schemas.openxmlformats.org/presentationml/2006/main">
  <p:tag name="KSO_WM_UNIT_TABLE_BEAUTIFY" val="smartTable{bb1a397a-9cdc-4321-9abd-8c5d8032bd27}"/>
  <p:tag name="TABLE_ENDDRAG_ORIGIN_RECT" val="266*122"/>
  <p:tag name="TABLE_ENDDRAG_RECT" val="593*214*266*122"/>
  <p:tag name="TABLE_AUTOADJUST_FLAG" val="1"/>
  <p:tag name="TABLE_EMPHASIZE_COLOR" val="11758176"/>
  <p:tag name="TABLE_SKINIDX" val="2"/>
  <p:tag name="TABLE_COLORIDX" val="22"/>
  <p:tag name="TABLE_COLOR_RGB" val="0x000000*0xFFFFFF*0x212121*0xFFFFFF*0xB36A60*0xB97A39*0xA68CAB*0x5E7E90*0xACA185*0x6E7653"/>
</p:tagLst>
</file>

<file path=ppt/tags/tag7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7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8.xml><?xml version="1.0" encoding="utf-8"?>
<p:tagLst xmlns:p="http://schemas.openxmlformats.org/presentationml/2006/main">
  <p:tag name="KSO_WM_UNIT_PLACING_PICTURE_USER_VIEWPORT" val="{&quot;height&quot;:4060,&quot;width&quot;:7267.5007874015746}"/>
</p:tagLst>
</file>

<file path=ppt/tags/tag8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8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3"/>
  <p:tag name="KSO_WM_UNIT_ID" val="diagram20170849_1*l_h_i*1_2_3"/>
  <p:tag name="KSO_WM_TEMPLATE_CATEGORY" val="diagram"/>
  <p:tag name="KSO_WM_TEMPLATE_INDEX" val="2017084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83.xml><?xml version="1.0" encoding="utf-8"?>
<p:tagLst xmlns:p="http://schemas.openxmlformats.org/presentationml/2006/main">
  <p:tag name="KSO_WM_BEAUTIFY_FLAG" val="#wm#"/>
  <p:tag name="KSO_WM_TEMPLATE_CATEGORY" val="diagram"/>
  <p:tag name="KSO_WM_TEMPLATE_INDEX" val="20208642"/>
</p:tagLst>
</file>

<file path=ppt/tags/tag84.xml><?xml version="1.0" encoding="utf-8"?>
<p:tagLst xmlns:p="http://schemas.openxmlformats.org/presentationml/2006/main">
  <p:tag name="KSO_WM_BEAUTIFY_FLAG" val="#wm#"/>
  <p:tag name="KSO_WM_TEMPLATE_CATEGORY" val="diagram"/>
  <p:tag name="KSO_WM_TEMPLATE_INDEX" val="20208642"/>
</p:tagLst>
</file>

<file path=ppt/tags/tag85.xml><?xml version="1.0" encoding="utf-8"?>
<p:tagLst xmlns:p="http://schemas.openxmlformats.org/presentationml/2006/main">
  <p:tag name="KSO_WM_BEAUTIFY_FLAG" val="#wm#"/>
  <p:tag name="KSO_WM_TEMPLATE_CATEGORY" val="diagram"/>
  <p:tag name="KSO_WM_TEMPLATE_INDEX" val="20208642"/>
</p:tagLst>
</file>

<file path=ppt/tags/tag86.xml><?xml version="1.0" encoding="utf-8"?>
<p:tagLst xmlns:p="http://schemas.openxmlformats.org/presentationml/2006/main">
  <p:tag name="ISPRING_PRESENTATION_TITLE" val="2-0226-21教育培训通用"/>
</p:tagLst>
</file>

<file path=ppt/tags/tag9.xml><?xml version="1.0" encoding="utf-8"?>
<p:tagLst xmlns:p="http://schemas.openxmlformats.org/presentationml/2006/main">
  <p:tag name="KSO_WM_UNIT_SM_LIMIT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10867_1*i*1"/>
  <p:tag name="KSO_WM_TEMPLATE_CATEGORY" val="diagram"/>
  <p:tag name="KSO_WM_TEMPLATE_INDEX" val="20210867"/>
  <p:tag name="KSO_WM_UNIT_LAYERLEVEL" val="1"/>
  <p:tag name="KSO_WM_TAG_VERSION" val="1.0"/>
  <p:tag name="KSO_WM_BEAUTIFY_FLAG" val="#wm#"/>
  <p:tag name="KSO_WM_UNIT_BLOCK" val="0"/>
  <p:tag name="KSO_WM_UNIT_DECORATE_INFO" val="{&quot;ReferentInfo&quot;:{&quot;Id&quot;:&quot;slide&quot;,&quot;X&quot;:{&quot;Pos&quot;:1},&quot;Y&quot;:{&quot;Pos&quot;:1}},&quot;DecorateInfoX&quot;:{&quot;Pos&quot;:1,&quot;IsAbs&quot;:false},&quot;DecorateInfoY&quot;:{&quot;Pos&quot;:1,&quot;IsAbs&quot;:false},&quot;DecorateInfoW&quot;:{&quot;IsAbs&quot;:false},&quot;DecorateInfoH&quot;:{&quot;IsAbs&quot;:false},&quot;whChangeMode&quot;:1}"/>
  <p:tag name="KSO_WM_UNIT_DEC_AREA_ID" val="997a05cba27c4cb1a34d85dbbaa51057"/>
  <p:tag name="KSO_WM_CHIP_GROUPID" val="5e757c8069be4861f5f86138"/>
  <p:tag name="KSO_WM_CHIP_XID" val="5e757c8069be4861f5f86139"/>
  <p:tag name="KSO_WM_UNIT_FILL_FORE_SCHEMECOLOR_INDEX_BRIGHTNESS" val="0.8"/>
  <p:tag name="KSO_WM_UNIT_FILL_FORE_SCHEMECOLOR_INDEX" val="5"/>
  <p:tag name="KSO_WM_UNIT_FILL_BACK_SCHEMECOLOR_INDEX_BRIGHTNESS" val="0"/>
  <p:tag name="KSO_WM_UNIT_FILL_BACK_SCHEMECOLOR_INDEX" val="14"/>
  <p:tag name="KSO_WM_UNIT_FILL_TYPE" val="2"/>
  <p:tag name="KSO_WM_UNIT_TEXT_FILL_FORE_SCHEMECOLOR_INDEX_BRIGHTNESS" val="0"/>
  <p:tag name="KSO_WM_UNIT_TEXT_FILL_FORE_SCHEMECOLOR_INDEX" val="2"/>
  <p:tag name="KSO_WM_UNIT_TEXT_FILL_TYPE" val="1"/>
  <p:tag name="KSO_WM_UNIT_VALUE" val="768"/>
  <p:tag name="KSO_WM_TEMPLATE_ASSEMBLE_XID" val="5f9a2189e01a7e847d6fd151"/>
  <p:tag name="KSO_WM_TEMPLATE_ASSEMBLE_GROUPID" val="5f9a2189e01a7e847d6fd151"/>
</p:tagLst>
</file>

<file path=ppt/theme/theme1.xml><?xml version="1.0" encoding="utf-8"?>
<a:theme xmlns:a="http://schemas.openxmlformats.org/drawingml/2006/main" name="AAAAAAAAAAAAAAAAAAAAAAAAAAA">
  <a:themeElements>
    <a:clrScheme name="自定义 302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3132"/>
      </a:accent1>
      <a:accent2>
        <a:srgbClr val="CD3132"/>
      </a:accent2>
      <a:accent3>
        <a:srgbClr val="CD3132"/>
      </a:accent3>
      <a:accent4>
        <a:srgbClr val="CD3132"/>
      </a:accent4>
      <a:accent5>
        <a:srgbClr val="CD3132"/>
      </a:accent5>
      <a:accent6>
        <a:srgbClr val="CD3132"/>
      </a:accent6>
      <a:hlink>
        <a:srgbClr val="CD3132"/>
      </a:hlink>
      <a:folHlink>
        <a:srgbClr val="CD313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AAAAAAAAAAAAAAAAAAAAAAAAAAA">
  <a:themeElements>
    <a:clrScheme name="自定义 302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3132"/>
      </a:accent1>
      <a:accent2>
        <a:srgbClr val="CD3132"/>
      </a:accent2>
      <a:accent3>
        <a:srgbClr val="CD3132"/>
      </a:accent3>
      <a:accent4>
        <a:srgbClr val="CD3132"/>
      </a:accent4>
      <a:accent5>
        <a:srgbClr val="CD3132"/>
      </a:accent5>
      <a:accent6>
        <a:srgbClr val="CD3132"/>
      </a:accent6>
      <a:hlink>
        <a:srgbClr val="CD3132"/>
      </a:hlink>
      <a:folHlink>
        <a:srgbClr val="CD313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6098</Words>
  <Application>WPS 演示</Application>
  <PresentationFormat>宽屏</PresentationFormat>
  <Paragraphs>781</Paragraphs>
  <Slides>41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41</vt:i4>
      </vt:variant>
    </vt:vector>
  </HeadingPairs>
  <TitlesOfParts>
    <vt:vector size="60" baseType="lpstr">
      <vt:lpstr>Arial</vt:lpstr>
      <vt:lpstr>宋体</vt:lpstr>
      <vt:lpstr>Wingdings</vt:lpstr>
      <vt:lpstr>汉仪大黑简</vt:lpstr>
      <vt:lpstr>字魂正文宋楷</vt:lpstr>
      <vt:lpstr>方正清刻本悦宋简体</vt:lpstr>
      <vt:lpstr>微软雅黑</vt:lpstr>
      <vt:lpstr>Segoe UI</vt:lpstr>
      <vt:lpstr>汉仪趣黑简</vt:lpstr>
      <vt:lpstr>方正黑体简体</vt:lpstr>
      <vt:lpstr>方正黑体简体</vt:lpstr>
      <vt:lpstr>Arial Unicode MS</vt:lpstr>
      <vt:lpstr>等线 Light</vt:lpstr>
      <vt:lpstr>等线</vt:lpstr>
      <vt:lpstr>方正大魏体简体</vt:lpstr>
      <vt:lpstr>Wingdings</vt:lpstr>
      <vt:lpstr>Calibri</vt:lpstr>
      <vt:lpstr>AAAAAAAAAAAAAAAAAAAAAAAAAAA</vt:lpstr>
      <vt:lpstr>1_AAAAAAAAAAAAAAAAAAAAAAAAAAA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2-0226-21教育培训通用</dc:title>
  <dc:creator>Administrator</dc:creator>
  <cp:lastModifiedBy>梧桐夜雨</cp:lastModifiedBy>
  <cp:revision>131</cp:revision>
  <dcterms:created xsi:type="dcterms:W3CDTF">2019-02-26T07:32:00Z</dcterms:created>
  <dcterms:modified xsi:type="dcterms:W3CDTF">2021-01-08T08:32:16Z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